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5.jpg" ContentType="image/png"/>
  <Override PartName="/ppt/media/image26.jpg" ContentType="image/png"/>
  <Override PartName="/ppt/media/image27.jpg" ContentType="image/png"/>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2095" r:id="rId3"/>
    <p:sldId id="2096" r:id="rId4"/>
    <p:sldId id="2097" r:id="rId5"/>
    <p:sldId id="261" r:id="rId6"/>
    <p:sldId id="262" r:id="rId7"/>
    <p:sldId id="2074" r:id="rId8"/>
    <p:sldId id="2099" r:id="rId9"/>
    <p:sldId id="2073" r:id="rId10"/>
    <p:sldId id="2101" r:id="rId11"/>
    <p:sldId id="2105" r:id="rId12"/>
    <p:sldId id="2100" r:id="rId13"/>
    <p:sldId id="2102" r:id="rId14"/>
    <p:sldId id="2103" r:id="rId15"/>
    <p:sldId id="2104" r:id="rId16"/>
    <p:sldId id="2079" r:id="rId17"/>
    <p:sldId id="2050" r:id="rId18"/>
    <p:sldId id="2071" r:id="rId19"/>
    <p:sldId id="454" r:id="rId20"/>
    <p:sldId id="2080" r:id="rId21"/>
    <p:sldId id="2067" r:id="rId22"/>
    <p:sldId id="2082" r:id="rId23"/>
    <p:sldId id="2083" r:id="rId24"/>
    <p:sldId id="2084" r:id="rId25"/>
    <p:sldId id="2093" r:id="rId26"/>
    <p:sldId id="2088" r:id="rId27"/>
    <p:sldId id="2076" r:id="rId28"/>
    <p:sldId id="2081" r:id="rId29"/>
    <p:sldId id="2092" r:id="rId30"/>
    <p:sldId id="2087" r:id="rId31"/>
    <p:sldId id="2056" r:id="rId32"/>
    <p:sldId id="2089" r:id="rId33"/>
    <p:sldId id="2091" r:id="rId34"/>
    <p:sldId id="2077" r:id="rId35"/>
    <p:sldId id="2078" r:id="rId36"/>
    <p:sldId id="2090" r:id="rId37"/>
    <p:sldId id="385" r:id="rId38"/>
    <p:sldId id="2098" r:id="rId39"/>
    <p:sldId id="2047" r:id="rId40"/>
  </p:sldIdLst>
  <p:sldSz cx="12192000" cy="6858000"/>
  <p:notesSz cx="6858000" cy="9144000"/>
  <p:defaultText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A7E7"/>
    <a:srgbClr val="0052D9"/>
    <a:srgbClr val="CE3537"/>
    <a:srgbClr val="F2F2F2"/>
    <a:srgbClr val="45DFFE"/>
    <a:srgbClr val="F4F7FD"/>
    <a:srgbClr val="26FDFF"/>
    <a:srgbClr val="CECECE"/>
    <a:srgbClr val="EFF4FC"/>
    <a:srgbClr val="75E1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autoAdjust="0"/>
    <p:restoredTop sz="84312" autoAdjust="0"/>
  </p:normalViewPr>
  <p:slideViewPr>
    <p:cSldViewPr snapToGrid="0" snapToObjects="1">
      <p:cViewPr varScale="1">
        <p:scale>
          <a:sx n="73" d="100"/>
          <a:sy n="73" d="100"/>
        </p:scale>
        <p:origin x="1270" y="41"/>
      </p:cViewPr>
      <p:guideLst>
        <p:guide orient="horz" pos="3090"/>
        <p:guide pos="3840"/>
      </p:guideLst>
    </p:cSldViewPr>
  </p:slideViewPr>
  <p:outlineViewPr>
    <p:cViewPr>
      <p:scale>
        <a:sx n="33" d="100"/>
        <a:sy n="33" d="100"/>
      </p:scale>
      <p:origin x="0" y="0"/>
    </p:cViewPr>
  </p:outlineViewPr>
  <p:notesTextViewPr>
    <p:cViewPr>
      <p:scale>
        <a:sx n="105" d="100"/>
        <a:sy n="105" d="100"/>
      </p:scale>
      <p:origin x="0" y="0"/>
    </p:cViewPr>
  </p:notesTextViewPr>
  <p:notesViewPr>
    <p:cSldViewPr snapToGrid="0" snapToObjects="1">
      <p:cViewPr varScale="1">
        <p:scale>
          <a:sx n="85" d="100"/>
          <a:sy n="85" d="100"/>
        </p:scale>
        <p:origin x="287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D2E180-B46E-7A43-A117-63F377D18306}" type="datetimeFigureOut">
              <a:rPr kumimoji="1" lang="zh-CN" altLang="en-US" smtClean="0"/>
              <a:t>2024/8/26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AB401-204B-9844-95AE-D9FF3EA47130}" type="slidenum">
              <a:rPr kumimoji="1" lang="zh-CN" altLang="en-US" smtClean="0"/>
              <a:t>‹#›</a:t>
            </a:fld>
            <a:endParaRPr kumimoji="1" lang="zh-CN" altLang="en-US"/>
          </a:p>
        </p:txBody>
      </p:sp>
    </p:spTree>
    <p:extLst>
      <p:ext uri="{BB962C8B-B14F-4D97-AF65-F5344CB8AC3E}">
        <p14:creationId xmlns:p14="http://schemas.microsoft.com/office/powerpoint/2010/main" val="332767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12588-97D3-E74D-AC24-90F3DAA7241C}" type="datetimeFigureOut">
              <a:rPr kumimoji="1" lang="zh-CN" altLang="en-US" smtClean="0"/>
              <a:t>2024/8/26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7A831-FA3D-4247-B58F-BC5853F38B50}" type="slidenum">
              <a:rPr kumimoji="1" lang="zh-CN" altLang="en-US" smtClean="0"/>
              <a:t>‹#›</a:t>
            </a:fld>
            <a:endParaRPr kumimoji="1" lang="zh-CN" altLang="en-US"/>
          </a:p>
        </p:txBody>
      </p:sp>
    </p:spTree>
    <p:extLst>
      <p:ext uri="{BB962C8B-B14F-4D97-AF65-F5344CB8AC3E}">
        <p14:creationId xmlns:p14="http://schemas.microsoft.com/office/powerpoint/2010/main" val="784367087"/>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567A831-FA3D-4247-B58F-BC5853F38B50}" type="slidenum">
              <a:rPr kumimoji="1" lang="zh-CN" altLang="en-US" smtClean="0"/>
              <a:t>1</a:t>
            </a:fld>
            <a:endParaRPr kumimoji="1" lang="zh-CN" altLang="en-US"/>
          </a:p>
        </p:txBody>
      </p:sp>
    </p:spTree>
    <p:extLst>
      <p:ext uri="{BB962C8B-B14F-4D97-AF65-F5344CB8AC3E}">
        <p14:creationId xmlns:p14="http://schemas.microsoft.com/office/powerpoint/2010/main" val="160300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10</a:t>
            </a:fld>
            <a:endParaRPr kumimoji="1" lang="zh-CN" altLang="en-US"/>
          </a:p>
        </p:txBody>
      </p:sp>
    </p:spTree>
    <p:extLst>
      <p:ext uri="{BB962C8B-B14F-4D97-AF65-F5344CB8AC3E}">
        <p14:creationId xmlns:p14="http://schemas.microsoft.com/office/powerpoint/2010/main" val="516269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11</a:t>
            </a:fld>
            <a:endParaRPr kumimoji="1" lang="zh-CN" altLang="en-US"/>
          </a:p>
        </p:txBody>
      </p:sp>
    </p:spTree>
    <p:extLst>
      <p:ext uri="{BB962C8B-B14F-4D97-AF65-F5344CB8AC3E}">
        <p14:creationId xmlns:p14="http://schemas.microsoft.com/office/powerpoint/2010/main" val="1559460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12</a:t>
            </a:fld>
            <a:endParaRPr kumimoji="1" lang="zh-CN" altLang="en-US"/>
          </a:p>
        </p:txBody>
      </p:sp>
    </p:spTree>
    <p:extLst>
      <p:ext uri="{BB962C8B-B14F-4D97-AF65-F5344CB8AC3E}">
        <p14:creationId xmlns:p14="http://schemas.microsoft.com/office/powerpoint/2010/main" val="2868237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13</a:t>
            </a:fld>
            <a:endParaRPr kumimoji="1" lang="zh-CN" altLang="en-US"/>
          </a:p>
        </p:txBody>
      </p:sp>
    </p:spTree>
    <p:extLst>
      <p:ext uri="{BB962C8B-B14F-4D97-AF65-F5344CB8AC3E}">
        <p14:creationId xmlns:p14="http://schemas.microsoft.com/office/powerpoint/2010/main" val="1945302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14</a:t>
            </a:fld>
            <a:endParaRPr kumimoji="1" lang="zh-CN" altLang="en-US"/>
          </a:p>
        </p:txBody>
      </p:sp>
    </p:spTree>
    <p:extLst>
      <p:ext uri="{BB962C8B-B14F-4D97-AF65-F5344CB8AC3E}">
        <p14:creationId xmlns:p14="http://schemas.microsoft.com/office/powerpoint/2010/main" val="122616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15</a:t>
            </a:fld>
            <a:endParaRPr kumimoji="1" lang="zh-CN" altLang="en-US"/>
          </a:p>
        </p:txBody>
      </p:sp>
    </p:spTree>
    <p:extLst>
      <p:ext uri="{BB962C8B-B14F-4D97-AF65-F5344CB8AC3E}">
        <p14:creationId xmlns:p14="http://schemas.microsoft.com/office/powerpoint/2010/main" val="3286515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16</a:t>
            </a:fld>
            <a:endParaRPr kumimoji="1" lang="zh-CN" altLang="en-US"/>
          </a:p>
        </p:txBody>
      </p:sp>
    </p:spTree>
    <p:extLst>
      <p:ext uri="{BB962C8B-B14F-4D97-AF65-F5344CB8AC3E}">
        <p14:creationId xmlns:p14="http://schemas.microsoft.com/office/powerpoint/2010/main" val="2544779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17</a:t>
            </a:fld>
            <a:endParaRPr kumimoji="1" lang="zh-CN" altLang="en-US"/>
          </a:p>
        </p:txBody>
      </p:sp>
    </p:spTree>
    <p:extLst>
      <p:ext uri="{BB962C8B-B14F-4D97-AF65-F5344CB8AC3E}">
        <p14:creationId xmlns:p14="http://schemas.microsoft.com/office/powerpoint/2010/main" val="4276138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18</a:t>
            </a:fld>
            <a:endParaRPr kumimoji="1" lang="zh-CN" altLang="en-US"/>
          </a:p>
        </p:txBody>
      </p:sp>
    </p:spTree>
    <p:extLst>
      <p:ext uri="{BB962C8B-B14F-4D97-AF65-F5344CB8AC3E}">
        <p14:creationId xmlns:p14="http://schemas.microsoft.com/office/powerpoint/2010/main" val="554511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19</a:t>
            </a:fld>
            <a:endParaRPr kumimoji="1" lang="zh-CN" altLang="en-US"/>
          </a:p>
        </p:txBody>
      </p:sp>
    </p:spTree>
    <p:extLst>
      <p:ext uri="{BB962C8B-B14F-4D97-AF65-F5344CB8AC3E}">
        <p14:creationId xmlns:p14="http://schemas.microsoft.com/office/powerpoint/2010/main" val="180253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567A831-FA3D-4247-B58F-BC5853F38B50}" type="slidenum">
              <a:rPr kumimoji="1" lang="zh-CN" altLang="en-US" smtClean="0"/>
              <a:t>2</a:t>
            </a:fld>
            <a:endParaRPr kumimoji="1" lang="zh-CN" altLang="en-US"/>
          </a:p>
        </p:txBody>
      </p:sp>
    </p:spTree>
    <p:extLst>
      <p:ext uri="{BB962C8B-B14F-4D97-AF65-F5344CB8AC3E}">
        <p14:creationId xmlns:p14="http://schemas.microsoft.com/office/powerpoint/2010/main" val="2742951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20</a:t>
            </a:fld>
            <a:endParaRPr kumimoji="1" lang="zh-CN" altLang="en-US"/>
          </a:p>
        </p:txBody>
      </p:sp>
    </p:spTree>
    <p:extLst>
      <p:ext uri="{BB962C8B-B14F-4D97-AF65-F5344CB8AC3E}">
        <p14:creationId xmlns:p14="http://schemas.microsoft.com/office/powerpoint/2010/main" val="2072477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21</a:t>
            </a:fld>
            <a:endParaRPr kumimoji="1" lang="zh-CN" altLang="en-US"/>
          </a:p>
        </p:txBody>
      </p:sp>
    </p:spTree>
    <p:extLst>
      <p:ext uri="{BB962C8B-B14F-4D97-AF65-F5344CB8AC3E}">
        <p14:creationId xmlns:p14="http://schemas.microsoft.com/office/powerpoint/2010/main" val="2232678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22</a:t>
            </a:fld>
            <a:endParaRPr kumimoji="1" lang="zh-CN" altLang="en-US"/>
          </a:p>
        </p:txBody>
      </p:sp>
    </p:spTree>
    <p:extLst>
      <p:ext uri="{BB962C8B-B14F-4D97-AF65-F5344CB8AC3E}">
        <p14:creationId xmlns:p14="http://schemas.microsoft.com/office/powerpoint/2010/main" val="3575888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23</a:t>
            </a:fld>
            <a:endParaRPr kumimoji="1" lang="zh-CN" altLang="en-US"/>
          </a:p>
        </p:txBody>
      </p:sp>
    </p:spTree>
    <p:extLst>
      <p:ext uri="{BB962C8B-B14F-4D97-AF65-F5344CB8AC3E}">
        <p14:creationId xmlns:p14="http://schemas.microsoft.com/office/powerpoint/2010/main" val="1292707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24</a:t>
            </a:fld>
            <a:endParaRPr kumimoji="1" lang="zh-CN" altLang="en-US"/>
          </a:p>
        </p:txBody>
      </p:sp>
    </p:spTree>
    <p:extLst>
      <p:ext uri="{BB962C8B-B14F-4D97-AF65-F5344CB8AC3E}">
        <p14:creationId xmlns:p14="http://schemas.microsoft.com/office/powerpoint/2010/main" val="2801686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25</a:t>
            </a:fld>
            <a:endParaRPr kumimoji="1" lang="zh-CN" altLang="en-US"/>
          </a:p>
        </p:txBody>
      </p:sp>
    </p:spTree>
    <p:extLst>
      <p:ext uri="{BB962C8B-B14F-4D97-AF65-F5344CB8AC3E}">
        <p14:creationId xmlns:p14="http://schemas.microsoft.com/office/powerpoint/2010/main" val="3843223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26</a:t>
            </a:fld>
            <a:endParaRPr kumimoji="1" lang="zh-CN" altLang="en-US"/>
          </a:p>
        </p:txBody>
      </p:sp>
    </p:spTree>
    <p:extLst>
      <p:ext uri="{BB962C8B-B14F-4D97-AF65-F5344CB8AC3E}">
        <p14:creationId xmlns:p14="http://schemas.microsoft.com/office/powerpoint/2010/main" val="1103060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27</a:t>
            </a:fld>
            <a:endParaRPr kumimoji="1" lang="zh-CN" altLang="en-US"/>
          </a:p>
        </p:txBody>
      </p:sp>
    </p:spTree>
    <p:extLst>
      <p:ext uri="{BB962C8B-B14F-4D97-AF65-F5344CB8AC3E}">
        <p14:creationId xmlns:p14="http://schemas.microsoft.com/office/powerpoint/2010/main" val="2265834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apple-system"/>
              </a:rPr>
              <a:t>Cost-effectiveness: 1.27 vs 3.98 (1/3 of the cost) Hardware costs reduced by 10% (improving single-machine performance, increasing the number of servers by 8.7%, and overall performance by 15.2%). Software and service costs reduced by 85% (TDSQL uses a public cloud model, significantly lowering license and service fees, while </a:t>
            </a:r>
            <a:r>
              <a:rPr lang="en-US" altLang="zh-CN" b="0" i="0" dirty="0" err="1">
                <a:solidFill>
                  <a:srgbClr val="24292F"/>
                </a:solidFill>
                <a:effectLst/>
                <a:latin typeface="-apple-system"/>
              </a:rPr>
              <a:t>OceanBase</a:t>
            </a:r>
            <a:r>
              <a:rPr lang="en-US" altLang="zh-CN" b="0" i="0" dirty="0">
                <a:solidFill>
                  <a:srgbClr val="24292F"/>
                </a:solidFill>
                <a:effectLst/>
                <a:latin typeface="-apple-system"/>
              </a:rPr>
              <a:t> uses a private cloud model), making the overall cost per </a:t>
            </a:r>
            <a:r>
              <a:rPr lang="en-US" altLang="zh-CN" b="0" i="0" dirty="0" err="1">
                <a:solidFill>
                  <a:srgbClr val="24292F"/>
                </a:solidFill>
                <a:effectLst/>
                <a:latin typeface="-apple-system"/>
              </a:rPr>
              <a:t>tpmC</a:t>
            </a:r>
            <a:r>
              <a:rPr lang="en-US" altLang="zh-CN" b="0" i="0" dirty="0">
                <a:solidFill>
                  <a:srgbClr val="24292F"/>
                </a:solidFill>
                <a:effectLst/>
                <a:latin typeface="-apple-system"/>
              </a:rPr>
              <a:t> approximately one-third that of similar products.</a:t>
            </a:r>
          </a:p>
          <a:p>
            <a:pPr algn="l"/>
            <a:r>
              <a:rPr lang="en-US" altLang="zh-CN" b="0" i="0" dirty="0" err="1">
                <a:solidFill>
                  <a:srgbClr val="24292F"/>
                </a:solidFill>
                <a:effectLst/>
                <a:latin typeface="-apple-system"/>
              </a:rPr>
              <a:t>tpmC</a:t>
            </a:r>
            <a:r>
              <a:rPr lang="en-US" altLang="zh-CN" b="0" i="0" dirty="0">
                <a:solidFill>
                  <a:srgbClr val="24292F"/>
                </a:solidFill>
                <a:effectLst/>
                <a:latin typeface="-apple-system"/>
              </a:rPr>
              <a:t>: 814 million vs 707 million (higher throughput) Leveraging TDSQL's continuous R&amp;D investment over the years in database kernel, distributed systems, horizontal scaling, and scheduling capabilities, we have built the industry's largest distributed database cluster (1650 nodes), setting a new world record in performance (814 million </a:t>
            </a:r>
            <a:r>
              <a:rPr lang="en-US" altLang="zh-CN" b="0" i="0" dirty="0" err="1">
                <a:solidFill>
                  <a:srgbClr val="24292F"/>
                </a:solidFill>
                <a:effectLst/>
                <a:latin typeface="-apple-system"/>
              </a:rPr>
              <a:t>tpmC</a:t>
            </a:r>
            <a:r>
              <a:rPr lang="en-US" altLang="zh-CN" b="0" i="0" dirty="0">
                <a:solidFill>
                  <a:srgbClr val="24292F"/>
                </a:solidFill>
                <a:effectLst/>
                <a:latin typeface="-apple-system"/>
              </a:rPr>
              <a:t>).</a:t>
            </a:r>
          </a:p>
          <a:p>
            <a:pPr algn="l"/>
            <a:r>
              <a:rPr lang="en-US" altLang="zh-CN" b="0" i="0" dirty="0">
                <a:solidFill>
                  <a:srgbClr val="24292F"/>
                </a:solidFill>
                <a:effectLst/>
                <a:latin typeface="-apple-system"/>
              </a:rPr>
              <a:t>Volatility: 0.2% vs 1% (more stable) During an 8-hour continuous stress test, the </a:t>
            </a:r>
            <a:r>
              <a:rPr lang="en-US" altLang="zh-CN" b="0" i="0" dirty="0" err="1">
                <a:solidFill>
                  <a:srgbClr val="24292F"/>
                </a:solidFill>
                <a:effectLst/>
                <a:latin typeface="-apple-system"/>
              </a:rPr>
              <a:t>tpmC</a:t>
            </a:r>
            <a:r>
              <a:rPr lang="en-US" altLang="zh-CN" b="0" i="0" dirty="0">
                <a:solidFill>
                  <a:srgbClr val="24292F"/>
                </a:solidFill>
                <a:effectLst/>
                <a:latin typeface="-apple-system"/>
              </a:rPr>
              <a:t> volatility remained below 0.2% (the standard requirement is within 2%, while other vendors typically have volatility within 1%). The 8-hour full-load test was error-free, demonstrating that our product architecture, distributed system, horizontal scaling, and resource scheduling are at the industry's best level.</a:t>
            </a:r>
          </a:p>
          <a:p>
            <a:pPr algn="l"/>
            <a:r>
              <a:rPr lang="en-US" altLang="zh-CN" b="0" i="0" dirty="0">
                <a:solidFill>
                  <a:srgbClr val="24292F"/>
                </a:solidFill>
                <a:effectLst/>
                <a:latin typeface="-apple-system"/>
              </a:rPr>
              <a:t>Response Time: Reduced by 15%-30% (faster response) For multiple transaction processes, the average latency and 90th percentile delay are more than 15%-30% lower than competing products.</a:t>
            </a:r>
          </a:p>
          <a:p>
            <a:pPr algn="l"/>
            <a:r>
              <a:rPr lang="en-US" altLang="zh-CN" b="0" i="0" dirty="0">
                <a:solidFill>
                  <a:srgbClr val="24292F"/>
                </a:solidFill>
                <a:effectLst/>
                <a:latin typeface="-apple-system"/>
              </a:rPr>
              <a:t>Fault Impact Duration: 20 seconds vs 2 minutes (faster recovery) In a one-hour disaster recovery scenario test, we conducted two random power-off simulations of physical machines and one simulated failure by destroying a Tencent Cloud instance (virtual machine). After simulating the faults, the impact on business operations was within 20 seconds (whereas other vendors typically experience impacts lasting several minutes), resulting in negligible overall impact on the system.</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28</a:t>
            </a:fld>
            <a:endParaRPr kumimoji="1" lang="zh-CN" altLang="en-US"/>
          </a:p>
        </p:txBody>
      </p:sp>
    </p:spTree>
    <p:extLst>
      <p:ext uri="{BB962C8B-B14F-4D97-AF65-F5344CB8AC3E}">
        <p14:creationId xmlns:p14="http://schemas.microsoft.com/office/powerpoint/2010/main" val="4155240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29</a:t>
            </a:fld>
            <a:endParaRPr kumimoji="1" lang="zh-CN" altLang="en-US"/>
          </a:p>
        </p:txBody>
      </p:sp>
    </p:spTree>
    <p:extLst>
      <p:ext uri="{BB962C8B-B14F-4D97-AF65-F5344CB8AC3E}">
        <p14:creationId xmlns:p14="http://schemas.microsoft.com/office/powerpoint/2010/main" val="417722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a:t>
            </a:fld>
            <a:endParaRPr kumimoji="1" lang="zh-CN" altLang="en-US"/>
          </a:p>
        </p:txBody>
      </p:sp>
    </p:spTree>
    <p:extLst>
      <p:ext uri="{BB962C8B-B14F-4D97-AF65-F5344CB8AC3E}">
        <p14:creationId xmlns:p14="http://schemas.microsoft.com/office/powerpoint/2010/main" val="247974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30</a:t>
            </a:fld>
            <a:endParaRPr kumimoji="1" lang="zh-CN" altLang="en-US"/>
          </a:p>
        </p:txBody>
      </p:sp>
    </p:spTree>
    <p:extLst>
      <p:ext uri="{BB962C8B-B14F-4D97-AF65-F5344CB8AC3E}">
        <p14:creationId xmlns:p14="http://schemas.microsoft.com/office/powerpoint/2010/main" val="950341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31</a:t>
            </a:fld>
            <a:endParaRPr kumimoji="1" lang="zh-CN" altLang="en-US"/>
          </a:p>
        </p:txBody>
      </p:sp>
    </p:spTree>
    <p:extLst>
      <p:ext uri="{BB962C8B-B14F-4D97-AF65-F5344CB8AC3E}">
        <p14:creationId xmlns:p14="http://schemas.microsoft.com/office/powerpoint/2010/main" val="2376318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32</a:t>
            </a:fld>
            <a:endParaRPr kumimoji="1" lang="zh-CN" altLang="en-US"/>
          </a:p>
        </p:txBody>
      </p:sp>
    </p:spTree>
    <p:extLst>
      <p:ext uri="{BB962C8B-B14F-4D97-AF65-F5344CB8AC3E}">
        <p14:creationId xmlns:p14="http://schemas.microsoft.com/office/powerpoint/2010/main" val="3285620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33</a:t>
            </a:fld>
            <a:endParaRPr kumimoji="1" lang="zh-CN" altLang="en-US"/>
          </a:p>
        </p:txBody>
      </p:sp>
    </p:spTree>
    <p:extLst>
      <p:ext uri="{BB962C8B-B14F-4D97-AF65-F5344CB8AC3E}">
        <p14:creationId xmlns:p14="http://schemas.microsoft.com/office/powerpoint/2010/main" val="3906317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34</a:t>
            </a:fld>
            <a:endParaRPr kumimoji="1" lang="zh-CN" altLang="en-US"/>
          </a:p>
        </p:txBody>
      </p:sp>
    </p:spTree>
    <p:extLst>
      <p:ext uri="{BB962C8B-B14F-4D97-AF65-F5344CB8AC3E}">
        <p14:creationId xmlns:p14="http://schemas.microsoft.com/office/powerpoint/2010/main" val="3438006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35</a:t>
            </a:fld>
            <a:endParaRPr kumimoji="1" lang="zh-CN" altLang="en-US"/>
          </a:p>
        </p:txBody>
      </p:sp>
    </p:spTree>
    <p:extLst>
      <p:ext uri="{BB962C8B-B14F-4D97-AF65-F5344CB8AC3E}">
        <p14:creationId xmlns:p14="http://schemas.microsoft.com/office/powerpoint/2010/main" val="4268322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36</a:t>
            </a:fld>
            <a:endParaRPr kumimoji="1" lang="zh-CN" altLang="en-US"/>
          </a:p>
        </p:txBody>
      </p:sp>
    </p:spTree>
    <p:extLst>
      <p:ext uri="{BB962C8B-B14F-4D97-AF65-F5344CB8AC3E}">
        <p14:creationId xmlns:p14="http://schemas.microsoft.com/office/powerpoint/2010/main" val="1416523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29569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39342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0" i="0" dirty="0">
                <a:effectLst/>
                <a:latin typeface="PingFang SC"/>
              </a:rPr>
              <a:t>For stunning city views</a:t>
            </a:r>
            <a:endParaRPr lang="en-US" altLang="zh-CN" sz="1050" b="0" i="0" dirty="0">
              <a:effectLst/>
              <a:latin typeface="PingFang SC"/>
            </a:endParaRPr>
          </a:p>
          <a:p>
            <a:r>
              <a:rPr lang="en-US" altLang="zh-CN" sz="1050" b="0" i="0" dirty="0">
                <a:effectLst/>
                <a:latin typeface="PingFang SC"/>
              </a:rPr>
              <a:t>A peaceful stroll through colonial-era streets.</a:t>
            </a:r>
          </a:p>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a:t>
            </a:fld>
            <a:endParaRPr kumimoji="1" lang="zh-CN" altLang="en-US"/>
          </a:p>
        </p:txBody>
      </p:sp>
    </p:spTree>
    <p:extLst>
      <p:ext uri="{BB962C8B-B14F-4D97-AF65-F5344CB8AC3E}">
        <p14:creationId xmlns:p14="http://schemas.microsoft.com/office/powerpoint/2010/main" val="371830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a:t>
            </a:fld>
            <a:endParaRPr kumimoji="1" lang="zh-CN" altLang="en-US"/>
          </a:p>
        </p:txBody>
      </p:sp>
    </p:spTree>
    <p:extLst>
      <p:ext uri="{BB962C8B-B14F-4D97-AF65-F5344CB8AC3E}">
        <p14:creationId xmlns:p14="http://schemas.microsoft.com/office/powerpoint/2010/main" val="245422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6</a:t>
            </a:fld>
            <a:endParaRPr kumimoji="1" lang="zh-CN" altLang="en-US"/>
          </a:p>
        </p:txBody>
      </p:sp>
    </p:spTree>
    <p:extLst>
      <p:ext uri="{BB962C8B-B14F-4D97-AF65-F5344CB8AC3E}">
        <p14:creationId xmlns:p14="http://schemas.microsoft.com/office/powerpoint/2010/main" val="118362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7</a:t>
            </a:fld>
            <a:endParaRPr kumimoji="1" lang="zh-CN" altLang="en-US"/>
          </a:p>
        </p:txBody>
      </p:sp>
    </p:spTree>
    <p:extLst>
      <p:ext uri="{BB962C8B-B14F-4D97-AF65-F5344CB8AC3E}">
        <p14:creationId xmlns:p14="http://schemas.microsoft.com/office/powerpoint/2010/main" val="20614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8</a:t>
            </a:fld>
            <a:endParaRPr kumimoji="1" lang="zh-CN" altLang="en-US"/>
          </a:p>
        </p:txBody>
      </p:sp>
    </p:spTree>
    <p:extLst>
      <p:ext uri="{BB962C8B-B14F-4D97-AF65-F5344CB8AC3E}">
        <p14:creationId xmlns:p14="http://schemas.microsoft.com/office/powerpoint/2010/main" val="2456813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9</a:t>
            </a:fld>
            <a:endParaRPr kumimoji="1" lang="zh-CN" altLang="en-US"/>
          </a:p>
        </p:txBody>
      </p:sp>
    </p:spTree>
    <p:extLst>
      <p:ext uri="{BB962C8B-B14F-4D97-AF65-F5344CB8AC3E}">
        <p14:creationId xmlns:p14="http://schemas.microsoft.com/office/powerpoint/2010/main" val="3600221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422525"/>
            <a:ext cx="9144000" cy="1006475"/>
          </a:xfrm>
        </p:spPr>
        <p:txBody>
          <a:bodyPr anchor="b">
            <a:normAutofit/>
          </a:bodyPr>
          <a:lstStyle>
            <a:lvl1pPr algn="l">
              <a:defRPr sz="4800">
                <a:solidFill>
                  <a:schemeClr val="bg1"/>
                </a:solidFill>
                <a:latin typeface="FontName" charset="-122"/>
                <a:ea typeface="FontName" charset="-122"/>
                <a:cs typeface="FontName" charset="-122"/>
              </a:defRPr>
            </a:lvl1pPr>
          </a:lstStyle>
          <a:p>
            <a:r>
              <a:rPr kumimoji="1" lang="zh-CN" altLang="en-US" dirty="0"/>
              <a:t>海量计费场景验证</a:t>
            </a:r>
          </a:p>
        </p:txBody>
      </p:sp>
    </p:spTree>
    <p:extLst>
      <p:ext uri="{BB962C8B-B14F-4D97-AF65-F5344CB8AC3E}">
        <p14:creationId xmlns:p14="http://schemas.microsoft.com/office/powerpoint/2010/main" val="207949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197038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90688"/>
            <a:ext cx="12192000" cy="4084320"/>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extLst>
      <p:ext uri="{BB962C8B-B14F-4D97-AF65-F5344CB8AC3E}">
        <p14:creationId xmlns:p14="http://schemas.microsoft.com/office/powerpoint/2010/main" val="4259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13" name="标题 1"/>
          <p:cNvSpPr>
            <a:spLocks noGrp="1"/>
          </p:cNvSpPr>
          <p:nvPr>
            <p:ph type="ctrTitle" hasCustomPrompt="1"/>
          </p:nvPr>
        </p:nvSpPr>
        <p:spPr>
          <a:xfrm>
            <a:off x="2487181" y="1537850"/>
            <a:ext cx="7293840" cy="800103"/>
          </a:xfrm>
        </p:spPr>
        <p:txBody>
          <a:bodyPr anchor="b">
            <a:normAutofit/>
          </a:bodyPr>
          <a:lstStyle>
            <a:lvl1pPr algn="ctr">
              <a:defRPr sz="4400">
                <a:solidFill>
                  <a:schemeClr val="bg1"/>
                </a:solidFill>
                <a:latin typeface="FontName" charset="-122"/>
                <a:ea typeface="FontName" charset="-122"/>
                <a:cs typeface="FontName" charset="-122"/>
              </a:defRPr>
            </a:lvl1pPr>
          </a:lstStyle>
          <a:p>
            <a:r>
              <a:rPr kumimoji="1" lang="zh-CN" altLang="en-US" dirty="0"/>
              <a:t>第一</a:t>
            </a:r>
            <a:r>
              <a:rPr kumimoji="1" lang="zh-CN" altLang="en-US"/>
              <a:t>章：概述</a:t>
            </a:r>
            <a:endParaRPr kumimoji="1" lang="zh-CN" altLang="en-US" dirty="0"/>
          </a:p>
        </p:txBody>
      </p:sp>
      <p:sp>
        <p:nvSpPr>
          <p:cNvPr id="1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
        <p:nvSpPr>
          <p:cNvPr id="20" name="日期占位符 19"/>
          <p:cNvSpPr>
            <a:spLocks noGrp="1"/>
          </p:cNvSpPr>
          <p:nvPr>
            <p:ph type="dt" sz="half" idx="10"/>
          </p:nvPr>
        </p:nvSpPr>
        <p:spPr/>
        <p:txBody>
          <a:bodyPr/>
          <a:lstStyle/>
          <a:p>
            <a:fld id="{DDEEACD5-6DEA-1948-AF46-BCEEA7D7F5EA}" type="datetimeFigureOut">
              <a:rPr kumimoji="1" lang="zh-CN" altLang="en-US" smtClean="0"/>
              <a:t>2024/8/26</a:t>
            </a:fld>
            <a:endParaRPr kumimoji="1" lang="zh-CN" altLang="en-US"/>
          </a:p>
        </p:txBody>
      </p:sp>
      <p:sp>
        <p:nvSpPr>
          <p:cNvPr id="21" name="页脚占位符 20"/>
          <p:cNvSpPr>
            <a:spLocks noGrp="1"/>
          </p:cNvSpPr>
          <p:nvPr>
            <p:ph type="ftr" sz="quarter" idx="11"/>
          </p:nvPr>
        </p:nvSpPr>
        <p:spPr/>
        <p:txBody>
          <a:bodyPr/>
          <a:lstStyle/>
          <a:p>
            <a:endParaRPr kumimoji="1" lang="zh-CN" altLang="en-US"/>
          </a:p>
        </p:txBody>
      </p:sp>
      <p:sp>
        <p:nvSpPr>
          <p:cNvPr id="22" name="幻灯片编号占位符 21"/>
          <p:cNvSpPr>
            <a:spLocks noGrp="1"/>
          </p:cNvSpPr>
          <p:nvPr>
            <p:ph type="sldNum" sz="quarter" idx="12"/>
          </p:nvPr>
        </p:nvSpPr>
        <p:spPr/>
        <p:txBody>
          <a:body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205294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标题 1"/>
          <p:cNvSpPr txBox="1">
            <a:spLocks/>
          </p:cNvSpPr>
          <p:nvPr userDrawn="1"/>
        </p:nvSpPr>
        <p:spPr>
          <a:xfrm>
            <a:off x="1572315" y="2796599"/>
            <a:ext cx="9144000" cy="1006475"/>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pPr algn="ctr"/>
            <a:r>
              <a:rPr kumimoji="1" lang="en-US" altLang="zh-CN" sz="5600" spc="300" baseline="0"/>
              <a:t>THANKS</a:t>
            </a:r>
            <a:endParaRPr kumimoji="1" lang="zh-CN" altLang="en-US" sz="5600" spc="300" baseline="0" dirty="0"/>
          </a:p>
        </p:txBody>
      </p:sp>
      <p:sp>
        <p:nvSpPr>
          <p:cNvPr id="9" name="日期占位符 3"/>
          <p:cNvSpPr txBox="1">
            <a:spLocks/>
          </p:cNvSpPr>
          <p:nvPr userDrawn="1"/>
        </p:nvSpPr>
        <p:spPr>
          <a:xfrm>
            <a:off x="152400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zh-CN" altLang="en-US" sz="1000"/>
              <a:t>版权归</a:t>
            </a:r>
            <a:r>
              <a:rPr lang="en-US" altLang="zh-CN" sz="1000" dirty="0"/>
              <a:t>© 2020 </a:t>
            </a:r>
            <a:r>
              <a:rPr lang="en-US" altLang="zh-CN" sz="1000" dirty="0" err="1"/>
              <a:t>Tencent</a:t>
            </a:r>
            <a:r>
              <a:rPr lang="en-US" altLang="zh-CN" sz="1000" dirty="0"/>
              <a:t>, Inc.</a:t>
            </a:r>
            <a:r>
              <a:rPr lang="zh-CN" altLang="en-US" sz="1000" dirty="0"/>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Tree>
    <p:extLst>
      <p:ext uri="{BB962C8B-B14F-4D97-AF65-F5344CB8AC3E}">
        <p14:creationId xmlns:p14="http://schemas.microsoft.com/office/powerpoint/2010/main" val="1786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5ABEA-FD3E-41D8-88D0-91BF198D01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0FAB53-1D67-437B-859E-AB29B326924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546EE4-8892-49FA-B117-CC60B39C58F6}"/>
              </a:ext>
            </a:extLst>
          </p:cNvPr>
          <p:cNvSpPr>
            <a:spLocks noGrp="1"/>
          </p:cNvSpPr>
          <p:nvPr>
            <p:ph type="dt" sz="half" idx="10"/>
          </p:nvPr>
        </p:nvSpPr>
        <p:spPr/>
        <p:txBody>
          <a:bodyPr/>
          <a:lstStyle/>
          <a:p>
            <a:fld id="{DD3B035D-6BC6-4337-B385-A458846D2B54}" type="datetimeFigureOut">
              <a:rPr lang="zh-CN" altLang="en-US" smtClean="0"/>
              <a:t>2024/8/26</a:t>
            </a:fld>
            <a:endParaRPr lang="zh-CN" altLang="en-US"/>
          </a:p>
        </p:txBody>
      </p:sp>
      <p:sp>
        <p:nvSpPr>
          <p:cNvPr id="5" name="页脚占位符 4">
            <a:extLst>
              <a:ext uri="{FF2B5EF4-FFF2-40B4-BE49-F238E27FC236}">
                <a16:creationId xmlns:a16="http://schemas.microsoft.com/office/drawing/2014/main" id="{64FF0017-985D-495C-B206-F9AEF6592C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F8ED18-5000-44FE-83B7-345D4B47FD6C}"/>
              </a:ext>
            </a:extLst>
          </p:cNvPr>
          <p:cNvSpPr>
            <a:spLocks noGrp="1"/>
          </p:cNvSpPr>
          <p:nvPr>
            <p:ph type="sldNum" sz="quarter" idx="12"/>
          </p:nvPr>
        </p:nvSpPr>
        <p:spPr/>
        <p:txBody>
          <a:bodyPr/>
          <a:lstStyle/>
          <a:p>
            <a:fld id="{462BA542-FB1A-403B-B3B7-DE64303117E1}" type="slidenum">
              <a:rPr lang="zh-CN" altLang="en-US" smtClean="0"/>
              <a:t>‹#›</a:t>
            </a:fld>
            <a:endParaRPr lang="zh-CN" altLang="en-US"/>
          </a:p>
        </p:txBody>
      </p:sp>
      <p:pic>
        <p:nvPicPr>
          <p:cNvPr id="7" name="图片 6">
            <a:extLst>
              <a:ext uri="{FF2B5EF4-FFF2-40B4-BE49-F238E27FC236}">
                <a16:creationId xmlns:a16="http://schemas.microsoft.com/office/drawing/2014/main" id="{712BD92D-5CE5-5240-90D2-58EDDB4F206D}"/>
              </a:ext>
            </a:extLst>
          </p:cNvPr>
          <p:cNvPicPr>
            <a:picLocks noChangeAspect="1"/>
          </p:cNvPicPr>
          <p:nvPr userDrawn="1">
            <p:custDataLst>
              <p:tags r:id="rId1"/>
            </p:custDataLst>
          </p:nvPr>
        </p:nvPicPr>
        <p:blipFill>
          <a:blip r:embed="rId3"/>
          <a:stretch>
            <a:fillRect/>
          </a:stretch>
        </p:blipFill>
        <p:spPr>
          <a:xfrm>
            <a:off x="10456287" y="215067"/>
            <a:ext cx="1412806" cy="265072"/>
          </a:xfrm>
          <a:prstGeom prst="rect">
            <a:avLst/>
          </a:prstGeom>
        </p:spPr>
      </p:pic>
      <p:pic>
        <p:nvPicPr>
          <p:cNvPr id="11" name="图片 10" descr="图片包含 图标&#10;&#10;描述已自动生成">
            <a:extLst>
              <a:ext uri="{FF2B5EF4-FFF2-40B4-BE49-F238E27FC236}">
                <a16:creationId xmlns:a16="http://schemas.microsoft.com/office/drawing/2014/main" id="{82E8DADB-1CD4-7948-A63D-4C67C2C84E06}"/>
              </a:ext>
            </a:extLst>
          </p:cNvPr>
          <p:cNvPicPr>
            <a:picLocks noChangeAspect="1"/>
          </p:cNvPicPr>
          <p:nvPr userDrawn="1"/>
        </p:nvPicPr>
        <p:blipFill>
          <a:blip r:embed="rId4"/>
          <a:stretch>
            <a:fillRect/>
          </a:stretch>
        </p:blipFill>
        <p:spPr>
          <a:xfrm>
            <a:off x="9015714" y="192047"/>
            <a:ext cx="1119219" cy="311822"/>
          </a:xfrm>
          <a:prstGeom prst="rect">
            <a:avLst/>
          </a:prstGeom>
        </p:spPr>
      </p:pic>
    </p:spTree>
    <p:extLst>
      <p:ext uri="{BB962C8B-B14F-4D97-AF65-F5344CB8AC3E}">
        <p14:creationId xmlns:p14="http://schemas.microsoft.com/office/powerpoint/2010/main" val="114270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EACD5-6DEA-1948-AF46-BCEEA7D7F5EA}" type="datetimeFigureOut">
              <a:rPr kumimoji="1" lang="zh-CN" altLang="en-US" smtClean="0"/>
              <a:t>2024/8/26</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611901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51" r:id="rId5"/>
    <p:sldLayoutId id="2147483652" r:id="rId6"/>
    <p:sldLayoutId id="2147483660" r:id="rId7"/>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hyperlink" Target="mailto:axingguchen@tencen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emf"/><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emf"/><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6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6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7.xml"/><Relationship Id="rId7" Type="http://schemas.openxmlformats.org/officeDocument/2006/relationships/image" Target="../media/image6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65.png"/><Relationship Id="rId5" Type="http://schemas.openxmlformats.org/officeDocument/2006/relationships/image" Target="../media/image6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8.png"/><Relationship Id="rId5" Type="http://schemas.openxmlformats.org/officeDocument/2006/relationships/image" Target="../media/image6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9.emf"/><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6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g"/><Relationship Id="rId7"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2.xml"/><Relationship Id="rId3" Type="http://schemas.openxmlformats.org/officeDocument/2006/relationships/tags" Target="../tags/tag4.xml"/><Relationship Id="rId21" Type="http://schemas.microsoft.com/office/2007/relationships/hdphoto" Target="../media/hdphoto1.wdp"/><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3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33.png"/><Relationship Id="rId10" Type="http://schemas.openxmlformats.org/officeDocument/2006/relationships/tags" Target="../tags/tag11.xml"/><Relationship Id="rId19" Type="http://schemas.openxmlformats.org/officeDocument/2006/relationships/notesSlide" Target="../notesSlides/notes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32.emf"/></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emf"/><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标题 1"/>
          <p:cNvSpPr txBox="1">
            <a:spLocks/>
          </p:cNvSpPr>
          <p:nvPr/>
        </p:nvSpPr>
        <p:spPr>
          <a:xfrm>
            <a:off x="2846188" y="3627195"/>
            <a:ext cx="8954964" cy="2850748"/>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r>
              <a:rPr lang="en-US" altLang="zh-CN" sz="2400" dirty="0" err="1">
                <a:solidFill>
                  <a:schemeClr val="bg1">
                    <a:lumMod val="85000"/>
                  </a:schemeClr>
                </a:solidFill>
                <a:latin typeface="Corbel" panose="020B0503020204020204" pitchFamily="34" charset="0"/>
                <a:ea typeface="Source Han Sans SC Light" charset="-122"/>
                <a:cs typeface="Source Han Sans SC Light" charset="-122"/>
              </a:rPr>
              <a:t>Yuxing</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Chen       </a:t>
            </a:r>
            <a:r>
              <a:rPr lang="en-US" altLang="zh-CN" sz="2800" b="1" dirty="0">
                <a:solidFill>
                  <a:schemeClr val="bg1">
                    <a:lumMod val="85000"/>
                  </a:schemeClr>
                </a:solidFill>
                <a:latin typeface="Corbel" panose="020B0503020204020204" pitchFamily="34" charset="0"/>
                <a:ea typeface="Source Han Sans SC Light" charset="-122"/>
              </a:rPr>
              <a:t>Tencent Inc.</a:t>
            </a:r>
          </a:p>
          <a:p>
            <a:endParaRPr lang="en-US" altLang="zh-CN" sz="2400" b="1" dirty="0">
              <a:solidFill>
                <a:schemeClr val="bg1">
                  <a:lumMod val="85000"/>
                </a:schemeClr>
              </a:solidFill>
              <a:latin typeface="Corbel" panose="020B0503020204020204" pitchFamily="34" charset="0"/>
              <a:ea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endParaRPr>
          </a:p>
          <a:p>
            <a:r>
              <a:rPr lang="en-US" altLang="zh-CN" sz="2400" b="1" dirty="0">
                <a:solidFill>
                  <a:schemeClr val="bg1">
                    <a:lumMod val="85000"/>
                  </a:schemeClr>
                </a:solidFill>
                <a:latin typeface="Corbel" panose="020B0503020204020204" pitchFamily="34" charset="0"/>
                <a:ea typeface="Source Han Sans SC Light" charset="-122"/>
              </a:rPr>
              <a:t> </a:t>
            </a:r>
            <a:endParaRPr lang="en-US" altLang="zh-CN" sz="2400" dirty="0">
              <a:solidFill>
                <a:schemeClr val="bg1">
                  <a:lumMod val="85000"/>
                </a:schemeClr>
              </a:solidFill>
              <a:latin typeface="Corbel" panose="020B0503020204020204" pitchFamily="34" charset="0"/>
              <a:ea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cs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cs typeface="Source Han Sans SC Light" charset="-122"/>
            </a:endParaRPr>
          </a:p>
          <a:p>
            <a:r>
              <a:rPr lang="en-US" altLang="zh-CN" sz="1800" dirty="0">
                <a:solidFill>
                  <a:schemeClr val="accent2">
                    <a:lumMod val="60000"/>
                    <a:lumOff val="40000"/>
                  </a:schemeClr>
                </a:solidFill>
                <a:latin typeface="Corbel" panose="020B0503020204020204" pitchFamily="34" charset="0"/>
                <a:ea typeface="Source Han Sans SC Light" charset="-122"/>
                <a:hlinkClick r:id="rId4">
                  <a:extLst>
                    <a:ext uri="{A12FA001-AC4F-418D-AE19-62706E023703}">
                      <ahyp:hlinkClr xmlns:ahyp="http://schemas.microsoft.com/office/drawing/2018/hyperlinkcolor" val="tx"/>
                    </a:ext>
                  </a:extLst>
                </a:hlinkClick>
              </a:rPr>
              <a:t>axingguchen@tencent.com</a:t>
            </a:r>
            <a:r>
              <a:rPr lang="en-US" altLang="zh-CN" sz="1800" dirty="0">
                <a:solidFill>
                  <a:schemeClr val="accent2">
                    <a:lumMod val="60000"/>
                    <a:lumOff val="40000"/>
                  </a:schemeClr>
                </a:solidFill>
                <a:latin typeface="Corbel" panose="020B0503020204020204" pitchFamily="34" charset="0"/>
                <a:ea typeface="Source Han Sans SC Light" charset="-122"/>
              </a:rPr>
              <a:t> </a:t>
            </a:r>
            <a:r>
              <a:rPr lang="en-US" altLang="zh-CN" sz="1800" dirty="0">
                <a:solidFill>
                  <a:schemeClr val="bg1">
                    <a:lumMod val="85000"/>
                  </a:schemeClr>
                </a:solidFill>
                <a:latin typeface="Corbel" panose="020B0503020204020204" pitchFamily="34" charset="0"/>
                <a:ea typeface="Source Han Sans SC Light" charset="-122"/>
              </a:rPr>
              <a:t>| </a:t>
            </a:r>
            <a:r>
              <a:rPr lang="en-US" altLang="zh-CN" sz="1800" dirty="0">
                <a:solidFill>
                  <a:schemeClr val="accent4">
                    <a:lumMod val="60000"/>
                    <a:lumOff val="40000"/>
                  </a:schemeClr>
                </a:solidFill>
                <a:latin typeface="Corbel" panose="020B0503020204020204" pitchFamily="34" charset="0"/>
                <a:ea typeface="Source Han Sans SC Light" charset="-122"/>
                <a:cs typeface="Source Han Sans SC Light" charset="-122"/>
              </a:rPr>
              <a:t>Senior Engineer at </a:t>
            </a:r>
            <a:r>
              <a:rPr lang="en-US" altLang="zh-CN" sz="1900" dirty="0">
                <a:solidFill>
                  <a:schemeClr val="accent4">
                    <a:lumMod val="60000"/>
                    <a:lumOff val="40000"/>
                  </a:schemeClr>
                </a:solidFill>
                <a:latin typeface="Corbel" panose="020B0503020204020204" pitchFamily="34" charset="0"/>
                <a:ea typeface="Source Han Sans SC Light" charset="-122"/>
                <a:cs typeface="Source Han Sans SC Light" charset="-122"/>
              </a:rPr>
              <a:t>Tencent Cloud Databases</a:t>
            </a:r>
          </a:p>
        </p:txBody>
      </p:sp>
      <p:sp>
        <p:nvSpPr>
          <p:cNvPr id="6" name="文本框 5">
            <a:extLst>
              <a:ext uri="{FF2B5EF4-FFF2-40B4-BE49-F238E27FC236}">
                <a16:creationId xmlns:a16="http://schemas.microsoft.com/office/drawing/2014/main" id="{BB56E628-FFF3-DE42-ADD7-38AF6FCC0466}"/>
              </a:ext>
            </a:extLst>
          </p:cNvPr>
          <p:cNvSpPr txBox="1"/>
          <p:nvPr/>
        </p:nvSpPr>
        <p:spPr>
          <a:xfrm>
            <a:off x="1200268" y="1661146"/>
            <a:ext cx="10620429" cy="1569660"/>
          </a:xfrm>
          <a:prstGeom prst="rect">
            <a:avLst/>
          </a:prstGeom>
          <a:noFill/>
        </p:spPr>
        <p:txBody>
          <a:bodyPr wrap="square" rtlCol="0">
            <a:spAutoFit/>
          </a:bodyPr>
          <a:lstStyle/>
          <a:p>
            <a:r>
              <a:rPr lang="en-US" altLang="zh-CN" sz="4800" b="1" dirty="0">
                <a:solidFill>
                  <a:schemeClr val="bg1"/>
                </a:solidFill>
                <a:latin typeface="Corbel" panose="020B0503020204020204" pitchFamily="34" charset="0"/>
                <a:ea typeface="腾讯体 W7" panose="020C08030202040F0204" pitchFamily="34" charset="-122"/>
              </a:rPr>
              <a:t>Research and Applications of </a:t>
            </a:r>
          </a:p>
          <a:p>
            <a:r>
              <a:rPr lang="en-US" altLang="zh-CN" sz="4800" b="1" dirty="0">
                <a:solidFill>
                  <a:schemeClr val="bg1"/>
                </a:solidFill>
                <a:latin typeface="Corbel" panose="020B0503020204020204" pitchFamily="34" charset="0"/>
                <a:ea typeface="腾讯体 W7" panose="020C08030202040F0204" pitchFamily="34" charset="-122"/>
              </a:rPr>
              <a:t>   Tencent Database Systems</a:t>
            </a:r>
            <a:endParaRPr lang="zh-CN" altLang="en-US" sz="4800" b="1" dirty="0">
              <a:solidFill>
                <a:schemeClr val="bg1"/>
              </a:solidFill>
              <a:latin typeface="Corbel" panose="020B0503020204020204" pitchFamily="34" charset="0"/>
              <a:ea typeface="腾讯体 W7" panose="020C08030202040F0204" pitchFamily="34" charset="-122"/>
            </a:endParaRPr>
          </a:p>
        </p:txBody>
      </p:sp>
      <p:pic>
        <p:nvPicPr>
          <p:cNvPr id="16" name="图片 15">
            <a:extLst>
              <a:ext uri="{FF2B5EF4-FFF2-40B4-BE49-F238E27FC236}">
                <a16:creationId xmlns:a16="http://schemas.microsoft.com/office/drawing/2014/main" id="{A49A1D84-D939-D843-9960-50352A49D970}"/>
              </a:ext>
            </a:extLst>
          </p:cNvPr>
          <p:cNvPicPr>
            <a:picLocks noChangeAspect="1"/>
          </p:cNvPicPr>
          <p:nvPr/>
        </p:nvPicPr>
        <p:blipFill>
          <a:blip r:embed="rId5"/>
          <a:stretch>
            <a:fillRect/>
          </a:stretch>
        </p:blipFill>
        <p:spPr>
          <a:xfrm>
            <a:off x="714381" y="363432"/>
            <a:ext cx="1241328" cy="589851"/>
          </a:xfrm>
          <a:prstGeom prst="rect">
            <a:avLst/>
          </a:prstGeom>
        </p:spPr>
      </p:pic>
      <p:pic>
        <p:nvPicPr>
          <p:cNvPr id="1026" name="Picture 2" descr="BRAND IDENTITY Guideline / LOGO">
            <a:extLst>
              <a:ext uri="{FF2B5EF4-FFF2-40B4-BE49-F238E27FC236}">
                <a16:creationId xmlns:a16="http://schemas.microsoft.com/office/drawing/2014/main" id="{F36E94CD-B64D-BDD7-5CCB-CC698DF45A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1229" y="363432"/>
            <a:ext cx="2107791" cy="672587"/>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画着卡通人物&#10;&#10;描述已自动生成">
            <a:extLst>
              <a:ext uri="{FF2B5EF4-FFF2-40B4-BE49-F238E27FC236}">
                <a16:creationId xmlns:a16="http://schemas.microsoft.com/office/drawing/2014/main" id="{45AE585E-CED4-F9DA-EFBE-951E18FAE48C}"/>
              </a:ext>
            </a:extLst>
          </p:cNvPr>
          <p:cNvPicPr>
            <a:picLocks noChangeAspect="1"/>
          </p:cNvPicPr>
          <p:nvPr/>
        </p:nvPicPr>
        <p:blipFill>
          <a:blip r:embed="rId7"/>
          <a:stretch>
            <a:fillRect/>
          </a:stretch>
        </p:blipFill>
        <p:spPr>
          <a:xfrm>
            <a:off x="4534540" y="380058"/>
            <a:ext cx="1991520" cy="657832"/>
          </a:xfrm>
          <a:prstGeom prst="rect">
            <a:avLst/>
          </a:prstGeom>
        </p:spPr>
      </p:pic>
    </p:spTree>
    <p:extLst>
      <p:ext uri="{BB962C8B-B14F-4D97-AF65-F5344CB8AC3E}">
        <p14:creationId xmlns:p14="http://schemas.microsoft.com/office/powerpoint/2010/main" val="1885561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11" name="组合 10">
            <a:extLst>
              <a:ext uri="{FF2B5EF4-FFF2-40B4-BE49-F238E27FC236}">
                <a16:creationId xmlns:a16="http://schemas.microsoft.com/office/drawing/2014/main" id="{1AB7CF07-7418-F7BE-A62B-371E85A7B609}"/>
              </a:ext>
            </a:extLst>
          </p:cNvPr>
          <p:cNvGrpSpPr/>
          <p:nvPr/>
        </p:nvGrpSpPr>
        <p:grpSpPr>
          <a:xfrm>
            <a:off x="40657" y="1607132"/>
            <a:ext cx="12134007" cy="3741070"/>
            <a:chOff x="28996" y="2205176"/>
            <a:chExt cx="12134007" cy="3741070"/>
          </a:xfrm>
        </p:grpSpPr>
        <p:cxnSp>
          <p:nvCxnSpPr>
            <p:cNvPr id="27" name="直接箭头连接符 12">
              <a:extLst>
                <a:ext uri="{FF2B5EF4-FFF2-40B4-BE49-F238E27FC236}">
                  <a16:creationId xmlns:a16="http://schemas.microsoft.com/office/drawing/2014/main" id="{58D93DD3-9CD0-EDAB-C1DE-3D343FC17BFD}"/>
                </a:ext>
              </a:extLst>
            </p:cNvPr>
            <p:cNvCxnSpPr>
              <a:cxnSpLocks/>
            </p:cNvCxnSpPr>
            <p:nvPr/>
          </p:nvCxnSpPr>
          <p:spPr>
            <a:xfrm>
              <a:off x="28996" y="5433959"/>
              <a:ext cx="12134007" cy="0"/>
            </a:xfrm>
            <a:prstGeom prst="straightConnector1">
              <a:avLst/>
            </a:prstGeom>
            <a:ln w="38100">
              <a:solidFill>
                <a:srgbClr val="0098ED"/>
              </a:solidFill>
              <a:tailEnd type="stealth"/>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5B5F80C-AE59-9ADD-C2FA-26F5F60E5A36}"/>
                </a:ext>
              </a:extLst>
            </p:cNvPr>
            <p:cNvSpPr/>
            <p:nvPr/>
          </p:nvSpPr>
          <p:spPr>
            <a:xfrm>
              <a:off x="571150"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29" name="直接连接符 14">
              <a:extLst>
                <a:ext uri="{FF2B5EF4-FFF2-40B4-BE49-F238E27FC236}">
                  <a16:creationId xmlns:a16="http://schemas.microsoft.com/office/drawing/2014/main" id="{FE1A3BBA-0CC8-5FD1-7385-E37E6882236B}"/>
                </a:ext>
              </a:extLst>
            </p:cNvPr>
            <p:cNvCxnSpPr>
              <a:cxnSpLocks/>
            </p:cNvCxnSpPr>
            <p:nvPr/>
          </p:nvCxnSpPr>
          <p:spPr>
            <a:xfrm>
              <a:off x="629232" y="5070509"/>
              <a:ext cx="0" cy="304405"/>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0" name="圆角矩形 5">
              <a:extLst>
                <a:ext uri="{FF2B5EF4-FFF2-40B4-BE49-F238E27FC236}">
                  <a16:creationId xmlns:a16="http://schemas.microsoft.com/office/drawing/2014/main" id="{E8435214-1856-46A0-ADEE-987690AA057D}"/>
                </a:ext>
              </a:extLst>
            </p:cNvPr>
            <p:cNvSpPr/>
            <p:nvPr/>
          </p:nvSpPr>
          <p:spPr>
            <a:xfrm>
              <a:off x="178316"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cxnSp>
          <p:nvCxnSpPr>
            <p:cNvPr id="31" name="直接连接符 6">
              <a:extLst>
                <a:ext uri="{FF2B5EF4-FFF2-40B4-BE49-F238E27FC236}">
                  <a16:creationId xmlns:a16="http://schemas.microsoft.com/office/drawing/2014/main" id="{6C2270F5-02F2-360E-4B34-708F98AEE8DC}"/>
                </a:ext>
              </a:extLst>
            </p:cNvPr>
            <p:cNvCxnSpPr>
              <a:cxnSpLocks/>
            </p:cNvCxnSpPr>
            <p:nvPr/>
          </p:nvCxnSpPr>
          <p:spPr>
            <a:xfrm>
              <a:off x="2076679" y="4973631"/>
              <a:ext cx="1619" cy="45294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44A52A52-28C7-55DB-01C0-E66E9662FD68}"/>
                </a:ext>
              </a:extLst>
            </p:cNvPr>
            <p:cNvSpPr/>
            <p:nvPr/>
          </p:nvSpPr>
          <p:spPr>
            <a:xfrm>
              <a:off x="2025378"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sp>
          <p:nvSpPr>
            <p:cNvPr id="33" name="圆角矩形 9">
              <a:extLst>
                <a:ext uri="{FF2B5EF4-FFF2-40B4-BE49-F238E27FC236}">
                  <a16:creationId xmlns:a16="http://schemas.microsoft.com/office/drawing/2014/main" id="{DF038641-8EA3-5DCA-041E-A02A1AC54CE0}"/>
                </a:ext>
              </a:extLst>
            </p:cNvPr>
            <p:cNvSpPr/>
            <p:nvPr/>
          </p:nvSpPr>
          <p:spPr>
            <a:xfrm>
              <a:off x="1613775" y="5579048"/>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2006</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34" name="Picture 2">
              <a:extLst>
                <a:ext uri="{FF2B5EF4-FFF2-40B4-BE49-F238E27FC236}">
                  <a16:creationId xmlns:a16="http://schemas.microsoft.com/office/drawing/2014/main" id="{6CBF7A8A-97BB-E3A0-8CA5-EB66E2019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908" y="4458454"/>
              <a:ext cx="1171565" cy="50203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a:extLst>
                <a:ext uri="{FF2B5EF4-FFF2-40B4-BE49-F238E27FC236}">
                  <a16:creationId xmlns:a16="http://schemas.microsoft.com/office/drawing/2014/main" id="{B1F10CB5-2B39-89F7-C281-8A09E27780E3}"/>
                </a:ext>
              </a:extLst>
            </p:cNvPr>
            <p:cNvGrpSpPr/>
            <p:nvPr/>
          </p:nvGrpSpPr>
          <p:grpSpPr>
            <a:xfrm>
              <a:off x="5596387" y="4432938"/>
              <a:ext cx="867531" cy="1504543"/>
              <a:chOff x="5596387" y="4432938"/>
              <a:chExt cx="867531" cy="1504543"/>
            </a:xfrm>
          </p:grpSpPr>
          <p:cxnSp>
            <p:nvCxnSpPr>
              <p:cNvPr id="64" name="直接连接符 7">
                <a:extLst>
                  <a:ext uri="{FF2B5EF4-FFF2-40B4-BE49-F238E27FC236}">
                    <a16:creationId xmlns:a16="http://schemas.microsoft.com/office/drawing/2014/main" id="{514321C5-5295-28D8-18BA-2EB19BFB9919}"/>
                  </a:ext>
                </a:extLst>
              </p:cNvPr>
              <p:cNvCxnSpPr>
                <a:cxnSpLocks/>
              </p:cNvCxnSpPr>
              <p:nvPr/>
            </p:nvCxnSpPr>
            <p:spPr>
              <a:xfrm>
                <a:off x="6030153" y="4432938"/>
                <a:ext cx="0" cy="974734"/>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5" name="圆角矩形 17">
                <a:extLst>
                  <a:ext uri="{FF2B5EF4-FFF2-40B4-BE49-F238E27FC236}">
                    <a16:creationId xmlns:a16="http://schemas.microsoft.com/office/drawing/2014/main" id="{54FE3915-C5B3-D791-7CD7-22A6C08948C6}"/>
                  </a:ext>
                </a:extLst>
              </p:cNvPr>
              <p:cNvSpPr/>
              <p:nvPr/>
            </p:nvSpPr>
            <p:spPr>
              <a:xfrm>
                <a:off x="5596387"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6" name="椭圆 65">
                <a:extLst>
                  <a:ext uri="{FF2B5EF4-FFF2-40B4-BE49-F238E27FC236}">
                    <a16:creationId xmlns:a16="http://schemas.microsoft.com/office/drawing/2014/main" id="{DA57B532-CDF2-74EE-CA47-FB1AF96F5685}"/>
                  </a:ext>
                </a:extLst>
              </p:cNvPr>
              <p:cNvSpPr/>
              <p:nvPr/>
            </p:nvSpPr>
            <p:spPr>
              <a:xfrm>
                <a:off x="5972071" y="5382575"/>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pic>
          <p:nvPicPr>
            <p:cNvPr id="42" name="图片 41">
              <a:extLst>
                <a:ext uri="{FF2B5EF4-FFF2-40B4-BE49-F238E27FC236}">
                  <a16:creationId xmlns:a16="http://schemas.microsoft.com/office/drawing/2014/main" id="{158E0218-5F68-7CB1-0A02-CE48E4F402E6}"/>
                </a:ext>
              </a:extLst>
            </p:cNvPr>
            <p:cNvPicPr>
              <a:picLocks noChangeAspect="1"/>
            </p:cNvPicPr>
            <p:nvPr/>
          </p:nvPicPr>
          <p:blipFill>
            <a:blip r:embed="rId4"/>
            <a:stretch>
              <a:fillRect/>
            </a:stretch>
          </p:blipFill>
          <p:spPr>
            <a:xfrm>
              <a:off x="5118259" y="3736368"/>
              <a:ext cx="1517786" cy="627898"/>
            </a:xfrm>
            <a:prstGeom prst="rect">
              <a:avLst/>
            </a:prstGeom>
          </p:spPr>
        </p:pic>
        <p:sp>
          <p:nvSpPr>
            <p:cNvPr id="43" name="椭圆 42">
              <a:extLst>
                <a:ext uri="{FF2B5EF4-FFF2-40B4-BE49-F238E27FC236}">
                  <a16:creationId xmlns:a16="http://schemas.microsoft.com/office/drawing/2014/main" id="{E7047D57-2696-B123-4BF2-08CA8A78095A}"/>
                </a:ext>
              </a:extLst>
            </p:cNvPr>
            <p:cNvSpPr/>
            <p:nvPr/>
          </p:nvSpPr>
          <p:spPr>
            <a:xfrm>
              <a:off x="3855754" y="5367011"/>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4" name="直接连接符 35">
              <a:extLst>
                <a:ext uri="{FF2B5EF4-FFF2-40B4-BE49-F238E27FC236}">
                  <a16:creationId xmlns:a16="http://schemas.microsoft.com/office/drawing/2014/main" id="{29E7DF25-EF6A-D8AF-44D2-F4972CDE9E7C}"/>
                </a:ext>
              </a:extLst>
            </p:cNvPr>
            <p:cNvCxnSpPr>
              <a:cxnSpLocks/>
            </p:cNvCxnSpPr>
            <p:nvPr/>
          </p:nvCxnSpPr>
          <p:spPr>
            <a:xfrm>
              <a:off x="3913836" y="4758444"/>
              <a:ext cx="0" cy="62413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5" name="圆角矩形 29">
              <a:extLst>
                <a:ext uri="{FF2B5EF4-FFF2-40B4-BE49-F238E27FC236}">
                  <a16:creationId xmlns:a16="http://schemas.microsoft.com/office/drawing/2014/main" id="{FF1CC116-0FE3-24E5-5218-E2C23EACE85F}"/>
                </a:ext>
              </a:extLst>
            </p:cNvPr>
            <p:cNvSpPr/>
            <p:nvPr/>
          </p:nvSpPr>
          <p:spPr>
            <a:xfrm>
              <a:off x="3520050"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46" name="图片 45">
              <a:extLst>
                <a:ext uri="{FF2B5EF4-FFF2-40B4-BE49-F238E27FC236}">
                  <a16:creationId xmlns:a16="http://schemas.microsoft.com/office/drawing/2014/main" id="{E046579B-CFF7-B29B-5F4A-AE8726C6865B}"/>
                </a:ext>
              </a:extLst>
            </p:cNvPr>
            <p:cNvPicPr>
              <a:picLocks noChangeAspect="1"/>
            </p:cNvPicPr>
            <p:nvPr/>
          </p:nvPicPr>
          <p:blipFill>
            <a:blip r:embed="rId5"/>
            <a:stretch>
              <a:fillRect/>
            </a:stretch>
          </p:blipFill>
          <p:spPr>
            <a:xfrm>
              <a:off x="3103921" y="4229381"/>
              <a:ext cx="1555516" cy="503371"/>
            </a:xfrm>
            <a:prstGeom prst="rect">
              <a:avLst/>
            </a:prstGeom>
          </p:spPr>
        </p:pic>
        <p:sp>
          <p:nvSpPr>
            <p:cNvPr id="47" name="椭圆 46">
              <a:extLst>
                <a:ext uri="{FF2B5EF4-FFF2-40B4-BE49-F238E27FC236}">
                  <a16:creationId xmlns:a16="http://schemas.microsoft.com/office/drawing/2014/main" id="{F78B0B31-752F-0491-386C-2C07ADC4762F}"/>
                </a:ext>
              </a:extLst>
            </p:cNvPr>
            <p:cNvSpPr/>
            <p:nvPr/>
          </p:nvSpPr>
          <p:spPr>
            <a:xfrm>
              <a:off x="7719100" y="5374914"/>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8" name="直接连接符 35">
              <a:extLst>
                <a:ext uri="{FF2B5EF4-FFF2-40B4-BE49-F238E27FC236}">
                  <a16:creationId xmlns:a16="http://schemas.microsoft.com/office/drawing/2014/main" id="{8BAB4D7B-C4B2-54F2-C62F-D9577D6F6B70}"/>
                </a:ext>
              </a:extLst>
            </p:cNvPr>
            <p:cNvCxnSpPr>
              <a:cxnSpLocks/>
            </p:cNvCxnSpPr>
            <p:nvPr/>
          </p:nvCxnSpPr>
          <p:spPr>
            <a:xfrm>
              <a:off x="7777182" y="4134313"/>
              <a:ext cx="0" cy="124826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9" name="圆角矩形 29">
              <a:extLst>
                <a:ext uri="{FF2B5EF4-FFF2-40B4-BE49-F238E27FC236}">
                  <a16:creationId xmlns:a16="http://schemas.microsoft.com/office/drawing/2014/main" id="{F01FC2DD-55D9-A276-D9D4-099790CB74E2}"/>
                </a:ext>
              </a:extLst>
            </p:cNvPr>
            <p:cNvSpPr/>
            <p:nvPr/>
          </p:nvSpPr>
          <p:spPr>
            <a:xfrm>
              <a:off x="7343416"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50" name="图片 49">
              <a:extLst>
                <a:ext uri="{FF2B5EF4-FFF2-40B4-BE49-F238E27FC236}">
                  <a16:creationId xmlns:a16="http://schemas.microsoft.com/office/drawing/2014/main" id="{C3532C13-F5F3-13D2-EFA4-56F002B5F3C1}"/>
                </a:ext>
              </a:extLst>
            </p:cNvPr>
            <p:cNvPicPr>
              <a:picLocks noChangeAspect="1"/>
            </p:cNvPicPr>
            <p:nvPr/>
          </p:nvPicPr>
          <p:blipFill>
            <a:blip r:embed="rId6"/>
            <a:stretch>
              <a:fillRect/>
            </a:stretch>
          </p:blipFill>
          <p:spPr>
            <a:xfrm>
              <a:off x="7052878" y="3332583"/>
              <a:ext cx="1498743" cy="674474"/>
            </a:xfrm>
            <a:prstGeom prst="rect">
              <a:avLst/>
            </a:prstGeom>
          </p:spPr>
        </p:pic>
        <p:grpSp>
          <p:nvGrpSpPr>
            <p:cNvPr id="51" name="组合 50">
              <a:extLst>
                <a:ext uri="{FF2B5EF4-FFF2-40B4-BE49-F238E27FC236}">
                  <a16:creationId xmlns:a16="http://schemas.microsoft.com/office/drawing/2014/main" id="{3E296DA2-438F-2FA2-6659-2D8B86694E08}"/>
                </a:ext>
              </a:extLst>
            </p:cNvPr>
            <p:cNvGrpSpPr/>
            <p:nvPr/>
          </p:nvGrpSpPr>
          <p:grpSpPr>
            <a:xfrm>
              <a:off x="8579739" y="2916816"/>
              <a:ext cx="1472741" cy="3027504"/>
              <a:chOff x="8285051" y="2916816"/>
              <a:chExt cx="1472741" cy="3027504"/>
            </a:xfrm>
          </p:grpSpPr>
          <p:cxnSp>
            <p:nvCxnSpPr>
              <p:cNvPr id="60" name="直接连接符 44">
                <a:extLst>
                  <a:ext uri="{FF2B5EF4-FFF2-40B4-BE49-F238E27FC236}">
                    <a16:creationId xmlns:a16="http://schemas.microsoft.com/office/drawing/2014/main" id="{987D1611-7ED4-D4F1-172E-E267AA600584}"/>
                  </a:ext>
                </a:extLst>
              </p:cNvPr>
              <p:cNvCxnSpPr>
                <a:cxnSpLocks/>
              </p:cNvCxnSpPr>
              <p:nvPr/>
            </p:nvCxnSpPr>
            <p:spPr>
              <a:xfrm>
                <a:off x="9021422" y="3505922"/>
                <a:ext cx="0" cy="186899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1" name="圆角矩形 29">
                <a:extLst>
                  <a:ext uri="{FF2B5EF4-FFF2-40B4-BE49-F238E27FC236}">
                    <a16:creationId xmlns:a16="http://schemas.microsoft.com/office/drawing/2014/main" id="{6B58DDF3-A6F8-8F6F-059F-E3B0C880C434}"/>
                  </a:ext>
                </a:extLst>
              </p:cNvPr>
              <p:cNvSpPr/>
              <p:nvPr/>
            </p:nvSpPr>
            <p:spPr>
              <a:xfrm>
                <a:off x="8587655"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2" name="椭圆 61">
                <a:extLst>
                  <a:ext uri="{FF2B5EF4-FFF2-40B4-BE49-F238E27FC236}">
                    <a16:creationId xmlns:a16="http://schemas.microsoft.com/office/drawing/2014/main" id="{4D98061E-C6F8-CCCF-D289-14241607A50D}"/>
                  </a:ext>
                </a:extLst>
              </p:cNvPr>
              <p:cNvSpPr/>
              <p:nvPr/>
            </p:nvSpPr>
            <p:spPr>
              <a:xfrm>
                <a:off x="8965530" y="5354075"/>
                <a:ext cx="124017" cy="122155"/>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pic>
            <p:nvPicPr>
              <p:cNvPr id="63" name="图片 62">
                <a:extLst>
                  <a:ext uri="{FF2B5EF4-FFF2-40B4-BE49-F238E27FC236}">
                    <a16:creationId xmlns:a16="http://schemas.microsoft.com/office/drawing/2014/main" id="{1839B1A9-6F58-74A2-B94B-AF8390A5F813}"/>
                  </a:ext>
                </a:extLst>
              </p:cNvPr>
              <p:cNvPicPr>
                <a:picLocks noChangeAspect="1"/>
              </p:cNvPicPr>
              <p:nvPr/>
            </p:nvPicPr>
            <p:blipFill>
              <a:blip r:embed="rId7"/>
              <a:stretch>
                <a:fillRect/>
              </a:stretch>
            </p:blipFill>
            <p:spPr>
              <a:xfrm>
                <a:off x="8285051" y="2916816"/>
                <a:ext cx="1472741" cy="546836"/>
              </a:xfrm>
              <a:prstGeom prst="rect">
                <a:avLst/>
              </a:prstGeom>
            </p:spPr>
          </p:pic>
        </p:grpSp>
        <p:grpSp>
          <p:nvGrpSpPr>
            <p:cNvPr id="52" name="组合 51">
              <a:extLst>
                <a:ext uri="{FF2B5EF4-FFF2-40B4-BE49-F238E27FC236}">
                  <a16:creationId xmlns:a16="http://schemas.microsoft.com/office/drawing/2014/main" id="{63F9D42C-6634-87C4-882C-C3EC9F24F065}"/>
                </a:ext>
              </a:extLst>
            </p:cNvPr>
            <p:cNvGrpSpPr/>
            <p:nvPr/>
          </p:nvGrpSpPr>
          <p:grpSpPr>
            <a:xfrm>
              <a:off x="10542757" y="2205176"/>
              <a:ext cx="1505919" cy="3741070"/>
              <a:chOff x="10542757" y="2205176"/>
              <a:chExt cx="1505919" cy="3741070"/>
            </a:xfrm>
          </p:grpSpPr>
          <p:cxnSp>
            <p:nvCxnSpPr>
              <p:cNvPr id="54" name="直接连接符 10">
                <a:extLst>
                  <a:ext uri="{FF2B5EF4-FFF2-40B4-BE49-F238E27FC236}">
                    <a16:creationId xmlns:a16="http://schemas.microsoft.com/office/drawing/2014/main" id="{82EB5644-5F70-31D8-896C-2681ED81401E}"/>
                  </a:ext>
                </a:extLst>
              </p:cNvPr>
              <p:cNvCxnSpPr>
                <a:cxnSpLocks/>
              </p:cNvCxnSpPr>
              <p:nvPr/>
            </p:nvCxnSpPr>
            <p:spPr>
              <a:xfrm flipH="1">
                <a:off x="11353798" y="3190234"/>
                <a:ext cx="1" cy="222685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55" name="圆角矩形 41">
                <a:extLst>
                  <a:ext uri="{FF2B5EF4-FFF2-40B4-BE49-F238E27FC236}">
                    <a16:creationId xmlns:a16="http://schemas.microsoft.com/office/drawing/2014/main" id="{92BF67B5-5D3A-C166-3F39-CAE57C56E7A8}"/>
                  </a:ext>
                </a:extLst>
              </p:cNvPr>
              <p:cNvSpPr/>
              <p:nvPr/>
            </p:nvSpPr>
            <p:spPr>
              <a:xfrm>
                <a:off x="10920032" y="5586822"/>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56" name="椭圆 55">
                <a:extLst>
                  <a:ext uri="{FF2B5EF4-FFF2-40B4-BE49-F238E27FC236}">
                    <a16:creationId xmlns:a16="http://schemas.microsoft.com/office/drawing/2014/main" id="{7452BF2B-77D6-113F-90B3-56B672DD64CF}"/>
                  </a:ext>
                </a:extLst>
              </p:cNvPr>
              <p:cNvSpPr/>
              <p:nvPr/>
            </p:nvSpPr>
            <p:spPr>
              <a:xfrm>
                <a:off x="11295717" y="5377420"/>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nvGrpSpPr>
              <p:cNvPr id="57" name="组合 56">
                <a:extLst>
                  <a:ext uri="{FF2B5EF4-FFF2-40B4-BE49-F238E27FC236}">
                    <a16:creationId xmlns:a16="http://schemas.microsoft.com/office/drawing/2014/main" id="{FF690895-34D8-8F4A-1D8B-397040ABA910}"/>
                  </a:ext>
                </a:extLst>
              </p:cNvPr>
              <p:cNvGrpSpPr/>
              <p:nvPr/>
            </p:nvGrpSpPr>
            <p:grpSpPr>
              <a:xfrm>
                <a:off x="10542757" y="2205176"/>
                <a:ext cx="1505919" cy="963502"/>
                <a:chOff x="10494515" y="4120285"/>
                <a:chExt cx="1505919" cy="963502"/>
              </a:xfrm>
            </p:grpSpPr>
            <p:pic>
              <p:nvPicPr>
                <p:cNvPr id="58" name="图片 57">
                  <a:extLst>
                    <a:ext uri="{FF2B5EF4-FFF2-40B4-BE49-F238E27FC236}">
                      <a16:creationId xmlns:a16="http://schemas.microsoft.com/office/drawing/2014/main" id="{1DCCAE7C-EB45-DC50-0757-ED278F6F38B0}"/>
                    </a:ext>
                  </a:extLst>
                </p:cNvPr>
                <p:cNvPicPr>
                  <a:picLocks noChangeAspect="1"/>
                </p:cNvPicPr>
                <p:nvPr/>
              </p:nvPicPr>
              <p:blipFill>
                <a:blip r:embed="rId8"/>
                <a:stretch>
                  <a:fillRect/>
                </a:stretch>
              </p:blipFill>
              <p:spPr>
                <a:xfrm>
                  <a:off x="10535100" y="4570817"/>
                  <a:ext cx="1424751" cy="512970"/>
                </a:xfrm>
                <a:prstGeom prst="rect">
                  <a:avLst/>
                </a:prstGeom>
              </p:spPr>
            </p:pic>
            <p:pic>
              <p:nvPicPr>
                <p:cNvPr id="59" name="图片 58">
                  <a:extLst>
                    <a:ext uri="{FF2B5EF4-FFF2-40B4-BE49-F238E27FC236}">
                      <a16:creationId xmlns:a16="http://schemas.microsoft.com/office/drawing/2014/main" id="{E23795B3-646B-9EF3-D1A4-2C4934560644}"/>
                    </a:ext>
                  </a:extLst>
                </p:cNvPr>
                <p:cNvPicPr>
                  <a:picLocks noChangeAspect="1"/>
                </p:cNvPicPr>
                <p:nvPr/>
              </p:nvPicPr>
              <p:blipFill>
                <a:blip r:embed="rId9"/>
                <a:stretch>
                  <a:fillRect/>
                </a:stretch>
              </p:blipFill>
              <p:spPr>
                <a:xfrm>
                  <a:off x="10494515" y="4120285"/>
                  <a:ext cx="1505919" cy="421010"/>
                </a:xfrm>
                <a:prstGeom prst="rect">
                  <a:avLst/>
                </a:prstGeom>
              </p:spPr>
            </p:pic>
          </p:grpSp>
        </p:grpSp>
        <p:pic>
          <p:nvPicPr>
            <p:cNvPr id="53" name="图片 52">
              <a:extLst>
                <a:ext uri="{FF2B5EF4-FFF2-40B4-BE49-F238E27FC236}">
                  <a16:creationId xmlns:a16="http://schemas.microsoft.com/office/drawing/2014/main" id="{5DDCC2E1-2010-5299-59D4-FA079C4746B7}"/>
                </a:ext>
              </a:extLst>
            </p:cNvPr>
            <p:cNvPicPr>
              <a:picLocks noChangeAspect="1"/>
            </p:cNvPicPr>
            <p:nvPr/>
          </p:nvPicPr>
          <p:blipFill>
            <a:blip r:embed="rId10"/>
            <a:stretch>
              <a:fillRect/>
            </a:stretch>
          </p:blipFill>
          <p:spPr>
            <a:xfrm>
              <a:off x="299223" y="4431703"/>
              <a:ext cx="626166" cy="683671"/>
            </a:xfrm>
            <a:prstGeom prst="rect">
              <a:avLst/>
            </a:prstGeom>
          </p:spPr>
        </p:pic>
      </p:grpSp>
      <p:sp>
        <p:nvSpPr>
          <p:cNvPr id="67" name="矩形 66">
            <a:extLst>
              <a:ext uri="{FF2B5EF4-FFF2-40B4-BE49-F238E27FC236}">
                <a16:creationId xmlns:a16="http://schemas.microsoft.com/office/drawing/2014/main" id="{F3543AB1-EFF9-B8A6-D056-CE04E87CA425}"/>
              </a:ext>
            </a:extLst>
          </p:cNvPr>
          <p:cNvSpPr/>
          <p:nvPr/>
        </p:nvSpPr>
        <p:spPr>
          <a:xfrm>
            <a:off x="247018" y="5751746"/>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a:t>
            </a:r>
            <a:endParaRPr lang="zh-CN" altLang="en-US" sz="1600" b="1" dirty="0">
              <a:latin typeface="腾讯体 W7" panose="020C08030202040F0204" pitchFamily="34" charset="-122"/>
              <a:ea typeface="腾讯体 W7" panose="020C08030202040F0204" pitchFamily="34" charset="-122"/>
            </a:endParaRPr>
          </a:p>
        </p:txBody>
      </p:sp>
      <p:sp>
        <p:nvSpPr>
          <p:cNvPr id="68" name="矩形 67">
            <a:extLst>
              <a:ext uri="{FF2B5EF4-FFF2-40B4-BE49-F238E27FC236}">
                <a16:creationId xmlns:a16="http://schemas.microsoft.com/office/drawing/2014/main" id="{D28BF976-EE83-7939-4D67-93BCC4368647}"/>
              </a:ext>
            </a:extLst>
          </p:cNvPr>
          <p:cNvSpPr/>
          <p:nvPr/>
        </p:nvSpPr>
        <p:spPr>
          <a:xfrm>
            <a:off x="2710080" y="5751746"/>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a:t>
            </a:r>
            <a:endParaRPr lang="zh-CN" altLang="en-US" sz="1600" b="1" dirty="0">
              <a:latin typeface="腾讯体 W7" panose="020C08030202040F0204" pitchFamily="34" charset="-122"/>
              <a:ea typeface="腾讯体 W7" panose="020C08030202040F0204" pitchFamily="34" charset="-122"/>
            </a:endParaRPr>
          </a:p>
        </p:txBody>
      </p:sp>
      <p:sp>
        <p:nvSpPr>
          <p:cNvPr id="69" name="矩形 68">
            <a:extLst>
              <a:ext uri="{FF2B5EF4-FFF2-40B4-BE49-F238E27FC236}">
                <a16:creationId xmlns:a16="http://schemas.microsoft.com/office/drawing/2014/main" id="{518D629E-6F9E-B534-CC3E-4C278E20D8E2}"/>
              </a:ext>
            </a:extLst>
          </p:cNvPr>
          <p:cNvSpPr/>
          <p:nvPr/>
        </p:nvSpPr>
        <p:spPr>
          <a:xfrm>
            <a:off x="5129920" y="5748790"/>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 customized</a:t>
            </a:r>
            <a:endParaRPr lang="zh-CN" altLang="en-US" sz="1600" b="1" dirty="0">
              <a:latin typeface="腾讯体 W7" panose="020C08030202040F0204" pitchFamily="34" charset="-122"/>
              <a:ea typeface="腾讯体 W7" panose="020C08030202040F0204" pitchFamily="34" charset="-122"/>
            </a:endParaRPr>
          </a:p>
        </p:txBody>
      </p:sp>
      <p:sp>
        <p:nvSpPr>
          <p:cNvPr id="70" name="矩形 69">
            <a:extLst>
              <a:ext uri="{FF2B5EF4-FFF2-40B4-BE49-F238E27FC236}">
                <a16:creationId xmlns:a16="http://schemas.microsoft.com/office/drawing/2014/main" id="{63F03BA5-51D8-1FBA-A807-910700725511}"/>
              </a:ext>
            </a:extLst>
          </p:cNvPr>
          <p:cNvSpPr/>
          <p:nvPr/>
        </p:nvSpPr>
        <p:spPr>
          <a:xfrm>
            <a:off x="9716353" y="5748790"/>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 +Open source </a:t>
            </a:r>
            <a:endParaRPr lang="zh-CN" altLang="en-US" sz="1600" b="1" dirty="0">
              <a:latin typeface="腾讯体 W7" panose="020C08030202040F0204" pitchFamily="34" charset="-122"/>
              <a:ea typeface="腾讯体 W7" panose="020C08030202040F0204" pitchFamily="34" charset="-122"/>
            </a:endParaRPr>
          </a:p>
        </p:txBody>
      </p:sp>
      <p:sp>
        <p:nvSpPr>
          <p:cNvPr id="71" name="矩形 70">
            <a:extLst>
              <a:ext uri="{FF2B5EF4-FFF2-40B4-BE49-F238E27FC236}">
                <a16:creationId xmlns:a16="http://schemas.microsoft.com/office/drawing/2014/main" id="{1B8C5796-6EFB-3EED-BAE3-3800D6584AD1}"/>
              </a:ext>
            </a:extLst>
          </p:cNvPr>
          <p:cNvSpPr/>
          <p:nvPr/>
        </p:nvSpPr>
        <p:spPr>
          <a:xfrm>
            <a:off x="247018" y="6236530"/>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Consistency</a:t>
            </a:r>
          </a:p>
          <a:p>
            <a:pPr algn="ctr"/>
            <a:r>
              <a:rPr lang="en-US" altLang="zh-CN" sz="1600" b="1" dirty="0">
                <a:latin typeface="腾讯体 W7" panose="020C08030202040F0204" pitchFamily="34" charset="-122"/>
                <a:ea typeface="腾讯体 W7" panose="020C08030202040F0204" pitchFamily="34" charset="-122"/>
              </a:rPr>
              <a:t>High availability</a:t>
            </a:r>
            <a:endParaRPr lang="zh-CN" altLang="en-US" sz="1600" b="1" dirty="0">
              <a:latin typeface="腾讯体 W7" panose="020C08030202040F0204" pitchFamily="34" charset="-122"/>
              <a:ea typeface="腾讯体 W7" panose="020C08030202040F0204" pitchFamily="34" charset="-122"/>
            </a:endParaRPr>
          </a:p>
        </p:txBody>
      </p:sp>
      <p:sp>
        <p:nvSpPr>
          <p:cNvPr id="72" name="矩形 71">
            <a:extLst>
              <a:ext uri="{FF2B5EF4-FFF2-40B4-BE49-F238E27FC236}">
                <a16:creationId xmlns:a16="http://schemas.microsoft.com/office/drawing/2014/main" id="{3D02C2BD-6A23-BC9E-B9E0-56D67787221F}"/>
              </a:ext>
            </a:extLst>
          </p:cNvPr>
          <p:cNvSpPr/>
          <p:nvPr/>
        </p:nvSpPr>
        <p:spPr>
          <a:xfrm>
            <a:off x="2710080" y="6236530"/>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Scalability</a:t>
            </a:r>
            <a:endParaRPr lang="zh-CN" altLang="en-US" sz="1600" b="1" dirty="0">
              <a:latin typeface="腾讯体 W7" panose="020C08030202040F0204" pitchFamily="34" charset="-122"/>
              <a:ea typeface="腾讯体 W7" panose="020C08030202040F0204" pitchFamily="34" charset="-122"/>
            </a:endParaRPr>
          </a:p>
        </p:txBody>
      </p:sp>
      <p:sp>
        <p:nvSpPr>
          <p:cNvPr id="73" name="矩形 72">
            <a:extLst>
              <a:ext uri="{FF2B5EF4-FFF2-40B4-BE49-F238E27FC236}">
                <a16:creationId xmlns:a16="http://schemas.microsoft.com/office/drawing/2014/main" id="{249A42C2-ACE1-4C43-FDAB-DFEC734B622A}"/>
              </a:ext>
            </a:extLst>
          </p:cNvPr>
          <p:cNvSpPr/>
          <p:nvPr/>
        </p:nvSpPr>
        <p:spPr>
          <a:xfrm>
            <a:off x="5129920" y="6233574"/>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High performance</a:t>
            </a:r>
            <a:endParaRPr lang="zh-CN" altLang="en-US" sz="1600" b="1" dirty="0">
              <a:latin typeface="腾讯体 W7" panose="020C08030202040F0204" pitchFamily="34" charset="-122"/>
              <a:ea typeface="腾讯体 W7" panose="020C08030202040F0204" pitchFamily="34" charset="-122"/>
            </a:endParaRPr>
          </a:p>
        </p:txBody>
      </p:sp>
      <p:sp>
        <p:nvSpPr>
          <p:cNvPr id="74" name="矩形 73">
            <a:extLst>
              <a:ext uri="{FF2B5EF4-FFF2-40B4-BE49-F238E27FC236}">
                <a16:creationId xmlns:a16="http://schemas.microsoft.com/office/drawing/2014/main" id="{56D0CA9A-66BB-17D6-0B0F-2052DDCB7750}"/>
              </a:ext>
            </a:extLst>
          </p:cNvPr>
          <p:cNvSpPr/>
          <p:nvPr/>
        </p:nvSpPr>
        <p:spPr>
          <a:xfrm>
            <a:off x="9716353" y="6233574"/>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Low cost</a:t>
            </a:r>
            <a:endParaRPr lang="zh-CN" altLang="en-US" sz="1600" b="1" dirty="0">
              <a:latin typeface="腾讯体 W7" panose="020C08030202040F0204" pitchFamily="34" charset="-122"/>
              <a:ea typeface="腾讯体 W7" panose="020C08030202040F0204" pitchFamily="34" charset="-122"/>
            </a:endParaRPr>
          </a:p>
        </p:txBody>
      </p:sp>
      <p:sp>
        <p:nvSpPr>
          <p:cNvPr id="2" name="文本框 1">
            <a:extLst>
              <a:ext uri="{FF2B5EF4-FFF2-40B4-BE49-F238E27FC236}">
                <a16:creationId xmlns:a16="http://schemas.microsoft.com/office/drawing/2014/main" id="{EEBD15E6-FC57-15C9-8B70-5B3C02BD5ADB}"/>
              </a:ext>
            </a:extLst>
          </p:cNvPr>
          <p:cNvSpPr txBox="1"/>
          <p:nvPr/>
        </p:nvSpPr>
        <p:spPr>
          <a:xfrm>
            <a:off x="826540" y="2817016"/>
            <a:ext cx="2135521" cy="369332"/>
          </a:xfrm>
          <a:prstGeom prst="rect">
            <a:avLst/>
          </a:prstGeom>
          <a:noFill/>
        </p:spPr>
        <p:txBody>
          <a:bodyPr wrap="none" rtlCol="0">
            <a:spAutoFit/>
          </a:bodyPr>
          <a:lstStyle/>
          <a:p>
            <a:r>
              <a:rPr lang="en-US" altLang="zh-CN" b="1" dirty="0">
                <a:solidFill>
                  <a:srgbClr val="FF0000"/>
                </a:solidFill>
              </a:rPr>
              <a:t>Financial scenarios</a:t>
            </a:r>
            <a:endParaRPr lang="zh-CN" altLang="en-US" b="1" dirty="0">
              <a:solidFill>
                <a:srgbClr val="FF0000"/>
              </a:solidFill>
            </a:endParaRPr>
          </a:p>
        </p:txBody>
      </p:sp>
      <p:cxnSp>
        <p:nvCxnSpPr>
          <p:cNvPr id="3" name="直接箭头连接符 2">
            <a:extLst>
              <a:ext uri="{FF2B5EF4-FFF2-40B4-BE49-F238E27FC236}">
                <a16:creationId xmlns:a16="http://schemas.microsoft.com/office/drawing/2014/main" id="{F502C3CF-5350-0AD8-D562-D531D274098D}"/>
              </a:ext>
            </a:extLst>
          </p:cNvPr>
          <p:cNvCxnSpPr>
            <a:cxnSpLocks/>
            <a:stCxn id="2" idx="2"/>
          </p:cNvCxnSpPr>
          <p:nvPr/>
        </p:nvCxnSpPr>
        <p:spPr>
          <a:xfrm>
            <a:off x="1894301" y="3186348"/>
            <a:ext cx="170050" cy="528785"/>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641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11" name="组合 10">
            <a:extLst>
              <a:ext uri="{FF2B5EF4-FFF2-40B4-BE49-F238E27FC236}">
                <a16:creationId xmlns:a16="http://schemas.microsoft.com/office/drawing/2014/main" id="{1AB7CF07-7418-F7BE-A62B-371E85A7B609}"/>
              </a:ext>
            </a:extLst>
          </p:cNvPr>
          <p:cNvGrpSpPr/>
          <p:nvPr/>
        </p:nvGrpSpPr>
        <p:grpSpPr>
          <a:xfrm>
            <a:off x="40657" y="1607132"/>
            <a:ext cx="12134007" cy="3741070"/>
            <a:chOff x="28996" y="2205176"/>
            <a:chExt cx="12134007" cy="3741070"/>
          </a:xfrm>
        </p:grpSpPr>
        <p:cxnSp>
          <p:nvCxnSpPr>
            <p:cNvPr id="27" name="直接箭头连接符 12">
              <a:extLst>
                <a:ext uri="{FF2B5EF4-FFF2-40B4-BE49-F238E27FC236}">
                  <a16:creationId xmlns:a16="http://schemas.microsoft.com/office/drawing/2014/main" id="{58D93DD3-9CD0-EDAB-C1DE-3D343FC17BFD}"/>
                </a:ext>
              </a:extLst>
            </p:cNvPr>
            <p:cNvCxnSpPr>
              <a:cxnSpLocks/>
            </p:cNvCxnSpPr>
            <p:nvPr/>
          </p:nvCxnSpPr>
          <p:spPr>
            <a:xfrm>
              <a:off x="28996" y="5433959"/>
              <a:ext cx="12134007" cy="0"/>
            </a:xfrm>
            <a:prstGeom prst="straightConnector1">
              <a:avLst/>
            </a:prstGeom>
            <a:ln w="38100">
              <a:solidFill>
                <a:srgbClr val="0098ED"/>
              </a:solidFill>
              <a:tailEnd type="stealth"/>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5B5F80C-AE59-9ADD-C2FA-26F5F60E5A36}"/>
                </a:ext>
              </a:extLst>
            </p:cNvPr>
            <p:cNvSpPr/>
            <p:nvPr/>
          </p:nvSpPr>
          <p:spPr>
            <a:xfrm>
              <a:off x="571150"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29" name="直接连接符 14">
              <a:extLst>
                <a:ext uri="{FF2B5EF4-FFF2-40B4-BE49-F238E27FC236}">
                  <a16:creationId xmlns:a16="http://schemas.microsoft.com/office/drawing/2014/main" id="{FE1A3BBA-0CC8-5FD1-7385-E37E6882236B}"/>
                </a:ext>
              </a:extLst>
            </p:cNvPr>
            <p:cNvCxnSpPr>
              <a:cxnSpLocks/>
            </p:cNvCxnSpPr>
            <p:nvPr/>
          </p:nvCxnSpPr>
          <p:spPr>
            <a:xfrm>
              <a:off x="629232" y="5070509"/>
              <a:ext cx="0" cy="304405"/>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0" name="圆角矩形 5">
              <a:extLst>
                <a:ext uri="{FF2B5EF4-FFF2-40B4-BE49-F238E27FC236}">
                  <a16:creationId xmlns:a16="http://schemas.microsoft.com/office/drawing/2014/main" id="{E8435214-1856-46A0-ADEE-987690AA057D}"/>
                </a:ext>
              </a:extLst>
            </p:cNvPr>
            <p:cNvSpPr/>
            <p:nvPr/>
          </p:nvSpPr>
          <p:spPr>
            <a:xfrm>
              <a:off x="178316"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cxnSp>
          <p:nvCxnSpPr>
            <p:cNvPr id="31" name="直接连接符 6">
              <a:extLst>
                <a:ext uri="{FF2B5EF4-FFF2-40B4-BE49-F238E27FC236}">
                  <a16:creationId xmlns:a16="http://schemas.microsoft.com/office/drawing/2014/main" id="{6C2270F5-02F2-360E-4B34-708F98AEE8DC}"/>
                </a:ext>
              </a:extLst>
            </p:cNvPr>
            <p:cNvCxnSpPr>
              <a:cxnSpLocks/>
            </p:cNvCxnSpPr>
            <p:nvPr/>
          </p:nvCxnSpPr>
          <p:spPr>
            <a:xfrm>
              <a:off x="2076679" y="4973631"/>
              <a:ext cx="1619" cy="45294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44A52A52-28C7-55DB-01C0-E66E9662FD68}"/>
                </a:ext>
              </a:extLst>
            </p:cNvPr>
            <p:cNvSpPr/>
            <p:nvPr/>
          </p:nvSpPr>
          <p:spPr>
            <a:xfrm>
              <a:off x="2025378"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sp>
          <p:nvSpPr>
            <p:cNvPr id="33" name="圆角矩形 9">
              <a:extLst>
                <a:ext uri="{FF2B5EF4-FFF2-40B4-BE49-F238E27FC236}">
                  <a16:creationId xmlns:a16="http://schemas.microsoft.com/office/drawing/2014/main" id="{DF038641-8EA3-5DCA-041E-A02A1AC54CE0}"/>
                </a:ext>
              </a:extLst>
            </p:cNvPr>
            <p:cNvSpPr/>
            <p:nvPr/>
          </p:nvSpPr>
          <p:spPr>
            <a:xfrm>
              <a:off x="1613775" y="5579048"/>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2006</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34" name="Picture 2">
              <a:extLst>
                <a:ext uri="{FF2B5EF4-FFF2-40B4-BE49-F238E27FC236}">
                  <a16:creationId xmlns:a16="http://schemas.microsoft.com/office/drawing/2014/main" id="{6CBF7A8A-97BB-E3A0-8CA5-EB66E2019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908" y="4458454"/>
              <a:ext cx="1171565" cy="50203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a:extLst>
                <a:ext uri="{FF2B5EF4-FFF2-40B4-BE49-F238E27FC236}">
                  <a16:creationId xmlns:a16="http://schemas.microsoft.com/office/drawing/2014/main" id="{B1F10CB5-2B39-89F7-C281-8A09E27780E3}"/>
                </a:ext>
              </a:extLst>
            </p:cNvPr>
            <p:cNvGrpSpPr/>
            <p:nvPr/>
          </p:nvGrpSpPr>
          <p:grpSpPr>
            <a:xfrm>
              <a:off x="5596387" y="4432938"/>
              <a:ext cx="867531" cy="1504543"/>
              <a:chOff x="5596387" y="4432938"/>
              <a:chExt cx="867531" cy="1504543"/>
            </a:xfrm>
          </p:grpSpPr>
          <p:cxnSp>
            <p:nvCxnSpPr>
              <p:cNvPr id="64" name="直接连接符 7">
                <a:extLst>
                  <a:ext uri="{FF2B5EF4-FFF2-40B4-BE49-F238E27FC236}">
                    <a16:creationId xmlns:a16="http://schemas.microsoft.com/office/drawing/2014/main" id="{514321C5-5295-28D8-18BA-2EB19BFB9919}"/>
                  </a:ext>
                </a:extLst>
              </p:cNvPr>
              <p:cNvCxnSpPr>
                <a:cxnSpLocks/>
              </p:cNvCxnSpPr>
              <p:nvPr/>
            </p:nvCxnSpPr>
            <p:spPr>
              <a:xfrm>
                <a:off x="6030153" y="4432938"/>
                <a:ext cx="0" cy="974734"/>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5" name="圆角矩形 17">
                <a:extLst>
                  <a:ext uri="{FF2B5EF4-FFF2-40B4-BE49-F238E27FC236}">
                    <a16:creationId xmlns:a16="http://schemas.microsoft.com/office/drawing/2014/main" id="{54FE3915-C5B3-D791-7CD7-22A6C08948C6}"/>
                  </a:ext>
                </a:extLst>
              </p:cNvPr>
              <p:cNvSpPr/>
              <p:nvPr/>
            </p:nvSpPr>
            <p:spPr>
              <a:xfrm>
                <a:off x="5596387"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6" name="椭圆 65">
                <a:extLst>
                  <a:ext uri="{FF2B5EF4-FFF2-40B4-BE49-F238E27FC236}">
                    <a16:creationId xmlns:a16="http://schemas.microsoft.com/office/drawing/2014/main" id="{DA57B532-CDF2-74EE-CA47-FB1AF96F5685}"/>
                  </a:ext>
                </a:extLst>
              </p:cNvPr>
              <p:cNvSpPr/>
              <p:nvPr/>
            </p:nvSpPr>
            <p:spPr>
              <a:xfrm>
                <a:off x="5972071" y="5382575"/>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pic>
          <p:nvPicPr>
            <p:cNvPr id="42" name="图片 41">
              <a:extLst>
                <a:ext uri="{FF2B5EF4-FFF2-40B4-BE49-F238E27FC236}">
                  <a16:creationId xmlns:a16="http://schemas.microsoft.com/office/drawing/2014/main" id="{158E0218-5F68-7CB1-0A02-CE48E4F402E6}"/>
                </a:ext>
              </a:extLst>
            </p:cNvPr>
            <p:cNvPicPr>
              <a:picLocks noChangeAspect="1"/>
            </p:cNvPicPr>
            <p:nvPr/>
          </p:nvPicPr>
          <p:blipFill>
            <a:blip r:embed="rId4"/>
            <a:stretch>
              <a:fillRect/>
            </a:stretch>
          </p:blipFill>
          <p:spPr>
            <a:xfrm>
              <a:off x="5118259" y="3736368"/>
              <a:ext cx="1517786" cy="627898"/>
            </a:xfrm>
            <a:prstGeom prst="rect">
              <a:avLst/>
            </a:prstGeom>
          </p:spPr>
        </p:pic>
        <p:sp>
          <p:nvSpPr>
            <p:cNvPr id="43" name="椭圆 42">
              <a:extLst>
                <a:ext uri="{FF2B5EF4-FFF2-40B4-BE49-F238E27FC236}">
                  <a16:creationId xmlns:a16="http://schemas.microsoft.com/office/drawing/2014/main" id="{E7047D57-2696-B123-4BF2-08CA8A78095A}"/>
                </a:ext>
              </a:extLst>
            </p:cNvPr>
            <p:cNvSpPr/>
            <p:nvPr/>
          </p:nvSpPr>
          <p:spPr>
            <a:xfrm>
              <a:off x="3855754" y="5367011"/>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4" name="直接连接符 35">
              <a:extLst>
                <a:ext uri="{FF2B5EF4-FFF2-40B4-BE49-F238E27FC236}">
                  <a16:creationId xmlns:a16="http://schemas.microsoft.com/office/drawing/2014/main" id="{29E7DF25-EF6A-D8AF-44D2-F4972CDE9E7C}"/>
                </a:ext>
              </a:extLst>
            </p:cNvPr>
            <p:cNvCxnSpPr>
              <a:cxnSpLocks/>
            </p:cNvCxnSpPr>
            <p:nvPr/>
          </p:nvCxnSpPr>
          <p:spPr>
            <a:xfrm>
              <a:off x="3913836" y="4758444"/>
              <a:ext cx="0" cy="62413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5" name="圆角矩形 29">
              <a:extLst>
                <a:ext uri="{FF2B5EF4-FFF2-40B4-BE49-F238E27FC236}">
                  <a16:creationId xmlns:a16="http://schemas.microsoft.com/office/drawing/2014/main" id="{FF1CC116-0FE3-24E5-5218-E2C23EACE85F}"/>
                </a:ext>
              </a:extLst>
            </p:cNvPr>
            <p:cNvSpPr/>
            <p:nvPr/>
          </p:nvSpPr>
          <p:spPr>
            <a:xfrm>
              <a:off x="3520050"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46" name="图片 45">
              <a:extLst>
                <a:ext uri="{FF2B5EF4-FFF2-40B4-BE49-F238E27FC236}">
                  <a16:creationId xmlns:a16="http://schemas.microsoft.com/office/drawing/2014/main" id="{E046579B-CFF7-B29B-5F4A-AE8726C6865B}"/>
                </a:ext>
              </a:extLst>
            </p:cNvPr>
            <p:cNvPicPr>
              <a:picLocks noChangeAspect="1"/>
            </p:cNvPicPr>
            <p:nvPr/>
          </p:nvPicPr>
          <p:blipFill>
            <a:blip r:embed="rId5"/>
            <a:stretch>
              <a:fillRect/>
            </a:stretch>
          </p:blipFill>
          <p:spPr>
            <a:xfrm>
              <a:off x="3103921" y="4229381"/>
              <a:ext cx="1555516" cy="503371"/>
            </a:xfrm>
            <a:prstGeom prst="rect">
              <a:avLst/>
            </a:prstGeom>
          </p:spPr>
        </p:pic>
        <p:sp>
          <p:nvSpPr>
            <p:cNvPr id="47" name="椭圆 46">
              <a:extLst>
                <a:ext uri="{FF2B5EF4-FFF2-40B4-BE49-F238E27FC236}">
                  <a16:creationId xmlns:a16="http://schemas.microsoft.com/office/drawing/2014/main" id="{F78B0B31-752F-0491-386C-2C07ADC4762F}"/>
                </a:ext>
              </a:extLst>
            </p:cNvPr>
            <p:cNvSpPr/>
            <p:nvPr/>
          </p:nvSpPr>
          <p:spPr>
            <a:xfrm>
              <a:off x="7719100" y="5374914"/>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8" name="直接连接符 35">
              <a:extLst>
                <a:ext uri="{FF2B5EF4-FFF2-40B4-BE49-F238E27FC236}">
                  <a16:creationId xmlns:a16="http://schemas.microsoft.com/office/drawing/2014/main" id="{8BAB4D7B-C4B2-54F2-C62F-D9577D6F6B70}"/>
                </a:ext>
              </a:extLst>
            </p:cNvPr>
            <p:cNvCxnSpPr>
              <a:cxnSpLocks/>
            </p:cNvCxnSpPr>
            <p:nvPr/>
          </p:nvCxnSpPr>
          <p:spPr>
            <a:xfrm>
              <a:off x="7777182" y="4134313"/>
              <a:ext cx="0" cy="124826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9" name="圆角矩形 29">
              <a:extLst>
                <a:ext uri="{FF2B5EF4-FFF2-40B4-BE49-F238E27FC236}">
                  <a16:creationId xmlns:a16="http://schemas.microsoft.com/office/drawing/2014/main" id="{F01FC2DD-55D9-A276-D9D4-099790CB74E2}"/>
                </a:ext>
              </a:extLst>
            </p:cNvPr>
            <p:cNvSpPr/>
            <p:nvPr/>
          </p:nvSpPr>
          <p:spPr>
            <a:xfrm>
              <a:off x="7343416"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50" name="图片 49">
              <a:extLst>
                <a:ext uri="{FF2B5EF4-FFF2-40B4-BE49-F238E27FC236}">
                  <a16:creationId xmlns:a16="http://schemas.microsoft.com/office/drawing/2014/main" id="{C3532C13-F5F3-13D2-EFA4-56F002B5F3C1}"/>
                </a:ext>
              </a:extLst>
            </p:cNvPr>
            <p:cNvPicPr>
              <a:picLocks noChangeAspect="1"/>
            </p:cNvPicPr>
            <p:nvPr/>
          </p:nvPicPr>
          <p:blipFill>
            <a:blip r:embed="rId6"/>
            <a:stretch>
              <a:fillRect/>
            </a:stretch>
          </p:blipFill>
          <p:spPr>
            <a:xfrm>
              <a:off x="7052878" y="3332583"/>
              <a:ext cx="1498743" cy="674474"/>
            </a:xfrm>
            <a:prstGeom prst="rect">
              <a:avLst/>
            </a:prstGeom>
          </p:spPr>
        </p:pic>
        <p:grpSp>
          <p:nvGrpSpPr>
            <p:cNvPr id="51" name="组合 50">
              <a:extLst>
                <a:ext uri="{FF2B5EF4-FFF2-40B4-BE49-F238E27FC236}">
                  <a16:creationId xmlns:a16="http://schemas.microsoft.com/office/drawing/2014/main" id="{3E296DA2-438F-2FA2-6659-2D8B86694E08}"/>
                </a:ext>
              </a:extLst>
            </p:cNvPr>
            <p:cNvGrpSpPr/>
            <p:nvPr/>
          </p:nvGrpSpPr>
          <p:grpSpPr>
            <a:xfrm>
              <a:off x="8579739" y="2916816"/>
              <a:ext cx="1472741" cy="3027504"/>
              <a:chOff x="8285051" y="2916816"/>
              <a:chExt cx="1472741" cy="3027504"/>
            </a:xfrm>
          </p:grpSpPr>
          <p:cxnSp>
            <p:nvCxnSpPr>
              <p:cNvPr id="60" name="直接连接符 44">
                <a:extLst>
                  <a:ext uri="{FF2B5EF4-FFF2-40B4-BE49-F238E27FC236}">
                    <a16:creationId xmlns:a16="http://schemas.microsoft.com/office/drawing/2014/main" id="{987D1611-7ED4-D4F1-172E-E267AA600584}"/>
                  </a:ext>
                </a:extLst>
              </p:cNvPr>
              <p:cNvCxnSpPr>
                <a:cxnSpLocks/>
              </p:cNvCxnSpPr>
              <p:nvPr/>
            </p:nvCxnSpPr>
            <p:spPr>
              <a:xfrm>
                <a:off x="9021422" y="3505922"/>
                <a:ext cx="0" cy="186899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1" name="圆角矩形 29">
                <a:extLst>
                  <a:ext uri="{FF2B5EF4-FFF2-40B4-BE49-F238E27FC236}">
                    <a16:creationId xmlns:a16="http://schemas.microsoft.com/office/drawing/2014/main" id="{6B58DDF3-A6F8-8F6F-059F-E3B0C880C434}"/>
                  </a:ext>
                </a:extLst>
              </p:cNvPr>
              <p:cNvSpPr/>
              <p:nvPr/>
            </p:nvSpPr>
            <p:spPr>
              <a:xfrm>
                <a:off x="8587655"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2" name="椭圆 61">
                <a:extLst>
                  <a:ext uri="{FF2B5EF4-FFF2-40B4-BE49-F238E27FC236}">
                    <a16:creationId xmlns:a16="http://schemas.microsoft.com/office/drawing/2014/main" id="{4D98061E-C6F8-CCCF-D289-14241607A50D}"/>
                  </a:ext>
                </a:extLst>
              </p:cNvPr>
              <p:cNvSpPr/>
              <p:nvPr/>
            </p:nvSpPr>
            <p:spPr>
              <a:xfrm>
                <a:off x="8965530" y="5354075"/>
                <a:ext cx="124017" cy="122155"/>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pic>
            <p:nvPicPr>
              <p:cNvPr id="63" name="图片 62">
                <a:extLst>
                  <a:ext uri="{FF2B5EF4-FFF2-40B4-BE49-F238E27FC236}">
                    <a16:creationId xmlns:a16="http://schemas.microsoft.com/office/drawing/2014/main" id="{1839B1A9-6F58-74A2-B94B-AF8390A5F813}"/>
                  </a:ext>
                </a:extLst>
              </p:cNvPr>
              <p:cNvPicPr>
                <a:picLocks noChangeAspect="1"/>
              </p:cNvPicPr>
              <p:nvPr/>
            </p:nvPicPr>
            <p:blipFill>
              <a:blip r:embed="rId7"/>
              <a:stretch>
                <a:fillRect/>
              </a:stretch>
            </p:blipFill>
            <p:spPr>
              <a:xfrm>
                <a:off x="8285051" y="2916816"/>
                <a:ext cx="1472741" cy="546836"/>
              </a:xfrm>
              <a:prstGeom prst="rect">
                <a:avLst/>
              </a:prstGeom>
            </p:spPr>
          </p:pic>
        </p:grpSp>
        <p:grpSp>
          <p:nvGrpSpPr>
            <p:cNvPr id="52" name="组合 51">
              <a:extLst>
                <a:ext uri="{FF2B5EF4-FFF2-40B4-BE49-F238E27FC236}">
                  <a16:creationId xmlns:a16="http://schemas.microsoft.com/office/drawing/2014/main" id="{63F9D42C-6634-87C4-882C-C3EC9F24F065}"/>
                </a:ext>
              </a:extLst>
            </p:cNvPr>
            <p:cNvGrpSpPr/>
            <p:nvPr/>
          </p:nvGrpSpPr>
          <p:grpSpPr>
            <a:xfrm>
              <a:off x="10542757" y="2205176"/>
              <a:ext cx="1505919" cy="3741070"/>
              <a:chOff x="10542757" y="2205176"/>
              <a:chExt cx="1505919" cy="3741070"/>
            </a:xfrm>
          </p:grpSpPr>
          <p:cxnSp>
            <p:nvCxnSpPr>
              <p:cNvPr id="54" name="直接连接符 10">
                <a:extLst>
                  <a:ext uri="{FF2B5EF4-FFF2-40B4-BE49-F238E27FC236}">
                    <a16:creationId xmlns:a16="http://schemas.microsoft.com/office/drawing/2014/main" id="{82EB5644-5F70-31D8-896C-2681ED81401E}"/>
                  </a:ext>
                </a:extLst>
              </p:cNvPr>
              <p:cNvCxnSpPr>
                <a:cxnSpLocks/>
              </p:cNvCxnSpPr>
              <p:nvPr/>
            </p:nvCxnSpPr>
            <p:spPr>
              <a:xfrm flipH="1">
                <a:off x="11353798" y="3190234"/>
                <a:ext cx="1" cy="222685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55" name="圆角矩形 41">
                <a:extLst>
                  <a:ext uri="{FF2B5EF4-FFF2-40B4-BE49-F238E27FC236}">
                    <a16:creationId xmlns:a16="http://schemas.microsoft.com/office/drawing/2014/main" id="{92BF67B5-5D3A-C166-3F39-CAE57C56E7A8}"/>
                  </a:ext>
                </a:extLst>
              </p:cNvPr>
              <p:cNvSpPr/>
              <p:nvPr/>
            </p:nvSpPr>
            <p:spPr>
              <a:xfrm>
                <a:off x="10920032" y="5586822"/>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56" name="椭圆 55">
                <a:extLst>
                  <a:ext uri="{FF2B5EF4-FFF2-40B4-BE49-F238E27FC236}">
                    <a16:creationId xmlns:a16="http://schemas.microsoft.com/office/drawing/2014/main" id="{7452BF2B-77D6-113F-90B3-56B672DD64CF}"/>
                  </a:ext>
                </a:extLst>
              </p:cNvPr>
              <p:cNvSpPr/>
              <p:nvPr/>
            </p:nvSpPr>
            <p:spPr>
              <a:xfrm>
                <a:off x="11295717" y="5377420"/>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nvGrpSpPr>
              <p:cNvPr id="57" name="组合 56">
                <a:extLst>
                  <a:ext uri="{FF2B5EF4-FFF2-40B4-BE49-F238E27FC236}">
                    <a16:creationId xmlns:a16="http://schemas.microsoft.com/office/drawing/2014/main" id="{FF690895-34D8-8F4A-1D8B-397040ABA910}"/>
                  </a:ext>
                </a:extLst>
              </p:cNvPr>
              <p:cNvGrpSpPr/>
              <p:nvPr/>
            </p:nvGrpSpPr>
            <p:grpSpPr>
              <a:xfrm>
                <a:off x="10542757" y="2205176"/>
                <a:ext cx="1505919" cy="963502"/>
                <a:chOff x="10494515" y="4120285"/>
                <a:chExt cx="1505919" cy="963502"/>
              </a:xfrm>
            </p:grpSpPr>
            <p:pic>
              <p:nvPicPr>
                <p:cNvPr id="58" name="图片 57">
                  <a:extLst>
                    <a:ext uri="{FF2B5EF4-FFF2-40B4-BE49-F238E27FC236}">
                      <a16:creationId xmlns:a16="http://schemas.microsoft.com/office/drawing/2014/main" id="{1DCCAE7C-EB45-DC50-0757-ED278F6F38B0}"/>
                    </a:ext>
                  </a:extLst>
                </p:cNvPr>
                <p:cNvPicPr>
                  <a:picLocks noChangeAspect="1"/>
                </p:cNvPicPr>
                <p:nvPr/>
              </p:nvPicPr>
              <p:blipFill>
                <a:blip r:embed="rId8"/>
                <a:stretch>
                  <a:fillRect/>
                </a:stretch>
              </p:blipFill>
              <p:spPr>
                <a:xfrm>
                  <a:off x="10535100" y="4570817"/>
                  <a:ext cx="1424751" cy="512970"/>
                </a:xfrm>
                <a:prstGeom prst="rect">
                  <a:avLst/>
                </a:prstGeom>
              </p:spPr>
            </p:pic>
            <p:pic>
              <p:nvPicPr>
                <p:cNvPr id="59" name="图片 58">
                  <a:extLst>
                    <a:ext uri="{FF2B5EF4-FFF2-40B4-BE49-F238E27FC236}">
                      <a16:creationId xmlns:a16="http://schemas.microsoft.com/office/drawing/2014/main" id="{E23795B3-646B-9EF3-D1A4-2C4934560644}"/>
                    </a:ext>
                  </a:extLst>
                </p:cNvPr>
                <p:cNvPicPr>
                  <a:picLocks noChangeAspect="1"/>
                </p:cNvPicPr>
                <p:nvPr/>
              </p:nvPicPr>
              <p:blipFill>
                <a:blip r:embed="rId9"/>
                <a:stretch>
                  <a:fillRect/>
                </a:stretch>
              </p:blipFill>
              <p:spPr>
                <a:xfrm>
                  <a:off x="10494515" y="4120285"/>
                  <a:ext cx="1505919" cy="421010"/>
                </a:xfrm>
                <a:prstGeom prst="rect">
                  <a:avLst/>
                </a:prstGeom>
              </p:spPr>
            </p:pic>
          </p:grpSp>
        </p:grpSp>
        <p:pic>
          <p:nvPicPr>
            <p:cNvPr id="53" name="图片 52">
              <a:extLst>
                <a:ext uri="{FF2B5EF4-FFF2-40B4-BE49-F238E27FC236}">
                  <a16:creationId xmlns:a16="http://schemas.microsoft.com/office/drawing/2014/main" id="{5DDCC2E1-2010-5299-59D4-FA079C4746B7}"/>
                </a:ext>
              </a:extLst>
            </p:cNvPr>
            <p:cNvPicPr>
              <a:picLocks noChangeAspect="1"/>
            </p:cNvPicPr>
            <p:nvPr/>
          </p:nvPicPr>
          <p:blipFill>
            <a:blip r:embed="rId10"/>
            <a:stretch>
              <a:fillRect/>
            </a:stretch>
          </p:blipFill>
          <p:spPr>
            <a:xfrm>
              <a:off x="299223" y="4431703"/>
              <a:ext cx="626166" cy="683671"/>
            </a:xfrm>
            <a:prstGeom prst="rect">
              <a:avLst/>
            </a:prstGeom>
          </p:spPr>
        </p:pic>
      </p:grpSp>
      <p:sp>
        <p:nvSpPr>
          <p:cNvPr id="67" name="矩形 66">
            <a:extLst>
              <a:ext uri="{FF2B5EF4-FFF2-40B4-BE49-F238E27FC236}">
                <a16:creationId xmlns:a16="http://schemas.microsoft.com/office/drawing/2014/main" id="{F3543AB1-EFF9-B8A6-D056-CE04E87CA425}"/>
              </a:ext>
            </a:extLst>
          </p:cNvPr>
          <p:cNvSpPr/>
          <p:nvPr/>
        </p:nvSpPr>
        <p:spPr>
          <a:xfrm>
            <a:off x="247018" y="5751746"/>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a:t>
            </a:r>
            <a:endParaRPr lang="zh-CN" altLang="en-US" sz="1600" b="1" dirty="0">
              <a:latin typeface="腾讯体 W7" panose="020C08030202040F0204" pitchFamily="34" charset="-122"/>
              <a:ea typeface="腾讯体 W7" panose="020C08030202040F0204" pitchFamily="34" charset="-122"/>
            </a:endParaRPr>
          </a:p>
        </p:txBody>
      </p:sp>
      <p:sp>
        <p:nvSpPr>
          <p:cNvPr id="68" name="矩形 67">
            <a:extLst>
              <a:ext uri="{FF2B5EF4-FFF2-40B4-BE49-F238E27FC236}">
                <a16:creationId xmlns:a16="http://schemas.microsoft.com/office/drawing/2014/main" id="{D28BF976-EE83-7939-4D67-93BCC4368647}"/>
              </a:ext>
            </a:extLst>
          </p:cNvPr>
          <p:cNvSpPr/>
          <p:nvPr/>
        </p:nvSpPr>
        <p:spPr>
          <a:xfrm>
            <a:off x="2710080" y="5751746"/>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a:t>
            </a:r>
            <a:endParaRPr lang="zh-CN" altLang="en-US" sz="1600" b="1" dirty="0">
              <a:latin typeface="腾讯体 W7" panose="020C08030202040F0204" pitchFamily="34" charset="-122"/>
              <a:ea typeface="腾讯体 W7" panose="020C08030202040F0204" pitchFamily="34" charset="-122"/>
            </a:endParaRPr>
          </a:p>
        </p:txBody>
      </p:sp>
      <p:sp>
        <p:nvSpPr>
          <p:cNvPr id="69" name="矩形 68">
            <a:extLst>
              <a:ext uri="{FF2B5EF4-FFF2-40B4-BE49-F238E27FC236}">
                <a16:creationId xmlns:a16="http://schemas.microsoft.com/office/drawing/2014/main" id="{518D629E-6F9E-B534-CC3E-4C278E20D8E2}"/>
              </a:ext>
            </a:extLst>
          </p:cNvPr>
          <p:cNvSpPr/>
          <p:nvPr/>
        </p:nvSpPr>
        <p:spPr>
          <a:xfrm>
            <a:off x="5129920" y="5748790"/>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 customized</a:t>
            </a:r>
            <a:endParaRPr lang="zh-CN" altLang="en-US" sz="1600" b="1" dirty="0">
              <a:latin typeface="腾讯体 W7" panose="020C08030202040F0204" pitchFamily="34" charset="-122"/>
              <a:ea typeface="腾讯体 W7" panose="020C08030202040F0204" pitchFamily="34" charset="-122"/>
            </a:endParaRPr>
          </a:p>
        </p:txBody>
      </p:sp>
      <p:sp>
        <p:nvSpPr>
          <p:cNvPr id="70" name="矩形 69">
            <a:extLst>
              <a:ext uri="{FF2B5EF4-FFF2-40B4-BE49-F238E27FC236}">
                <a16:creationId xmlns:a16="http://schemas.microsoft.com/office/drawing/2014/main" id="{63F03BA5-51D8-1FBA-A807-910700725511}"/>
              </a:ext>
            </a:extLst>
          </p:cNvPr>
          <p:cNvSpPr/>
          <p:nvPr/>
        </p:nvSpPr>
        <p:spPr>
          <a:xfrm>
            <a:off x="9716353" y="5748790"/>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 +Open source </a:t>
            </a:r>
            <a:endParaRPr lang="zh-CN" altLang="en-US" sz="1600" b="1" dirty="0">
              <a:latin typeface="腾讯体 W7" panose="020C08030202040F0204" pitchFamily="34" charset="-122"/>
              <a:ea typeface="腾讯体 W7" panose="020C08030202040F0204" pitchFamily="34" charset="-122"/>
            </a:endParaRPr>
          </a:p>
        </p:txBody>
      </p:sp>
      <p:sp>
        <p:nvSpPr>
          <p:cNvPr id="71" name="矩形 70">
            <a:extLst>
              <a:ext uri="{FF2B5EF4-FFF2-40B4-BE49-F238E27FC236}">
                <a16:creationId xmlns:a16="http://schemas.microsoft.com/office/drawing/2014/main" id="{1B8C5796-6EFB-3EED-BAE3-3800D6584AD1}"/>
              </a:ext>
            </a:extLst>
          </p:cNvPr>
          <p:cNvSpPr/>
          <p:nvPr/>
        </p:nvSpPr>
        <p:spPr>
          <a:xfrm>
            <a:off x="247018" y="6236530"/>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Consistency</a:t>
            </a:r>
          </a:p>
          <a:p>
            <a:pPr algn="ctr"/>
            <a:r>
              <a:rPr lang="en-US" altLang="zh-CN" sz="1600" b="1" dirty="0">
                <a:latin typeface="腾讯体 W7" panose="020C08030202040F0204" pitchFamily="34" charset="-122"/>
                <a:ea typeface="腾讯体 W7" panose="020C08030202040F0204" pitchFamily="34" charset="-122"/>
              </a:rPr>
              <a:t>High availability</a:t>
            </a:r>
            <a:endParaRPr lang="zh-CN" altLang="en-US" sz="1600" b="1" dirty="0">
              <a:latin typeface="腾讯体 W7" panose="020C08030202040F0204" pitchFamily="34" charset="-122"/>
              <a:ea typeface="腾讯体 W7" panose="020C08030202040F0204" pitchFamily="34" charset="-122"/>
            </a:endParaRPr>
          </a:p>
        </p:txBody>
      </p:sp>
      <p:sp>
        <p:nvSpPr>
          <p:cNvPr id="72" name="矩形 71">
            <a:extLst>
              <a:ext uri="{FF2B5EF4-FFF2-40B4-BE49-F238E27FC236}">
                <a16:creationId xmlns:a16="http://schemas.microsoft.com/office/drawing/2014/main" id="{3D02C2BD-6A23-BC9E-B9E0-56D67787221F}"/>
              </a:ext>
            </a:extLst>
          </p:cNvPr>
          <p:cNvSpPr/>
          <p:nvPr/>
        </p:nvSpPr>
        <p:spPr>
          <a:xfrm>
            <a:off x="2710080" y="6236530"/>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Scalability</a:t>
            </a:r>
            <a:endParaRPr lang="zh-CN" altLang="en-US" sz="1600" b="1" dirty="0">
              <a:latin typeface="腾讯体 W7" panose="020C08030202040F0204" pitchFamily="34" charset="-122"/>
              <a:ea typeface="腾讯体 W7" panose="020C08030202040F0204" pitchFamily="34" charset="-122"/>
            </a:endParaRPr>
          </a:p>
        </p:txBody>
      </p:sp>
      <p:sp>
        <p:nvSpPr>
          <p:cNvPr id="73" name="矩形 72">
            <a:extLst>
              <a:ext uri="{FF2B5EF4-FFF2-40B4-BE49-F238E27FC236}">
                <a16:creationId xmlns:a16="http://schemas.microsoft.com/office/drawing/2014/main" id="{249A42C2-ACE1-4C43-FDAB-DFEC734B622A}"/>
              </a:ext>
            </a:extLst>
          </p:cNvPr>
          <p:cNvSpPr/>
          <p:nvPr/>
        </p:nvSpPr>
        <p:spPr>
          <a:xfrm>
            <a:off x="5129920" y="6233574"/>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High performance</a:t>
            </a:r>
            <a:endParaRPr lang="zh-CN" altLang="en-US" sz="1600" b="1" dirty="0">
              <a:latin typeface="腾讯体 W7" panose="020C08030202040F0204" pitchFamily="34" charset="-122"/>
              <a:ea typeface="腾讯体 W7" panose="020C08030202040F0204" pitchFamily="34" charset="-122"/>
            </a:endParaRPr>
          </a:p>
        </p:txBody>
      </p:sp>
      <p:sp>
        <p:nvSpPr>
          <p:cNvPr id="74" name="矩形 73">
            <a:extLst>
              <a:ext uri="{FF2B5EF4-FFF2-40B4-BE49-F238E27FC236}">
                <a16:creationId xmlns:a16="http://schemas.microsoft.com/office/drawing/2014/main" id="{56D0CA9A-66BB-17D6-0B0F-2052DDCB7750}"/>
              </a:ext>
            </a:extLst>
          </p:cNvPr>
          <p:cNvSpPr/>
          <p:nvPr/>
        </p:nvSpPr>
        <p:spPr>
          <a:xfrm>
            <a:off x="9716353" y="6233574"/>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Low cost</a:t>
            </a:r>
            <a:endParaRPr lang="zh-CN" altLang="en-US" sz="1600" b="1" dirty="0">
              <a:latin typeface="腾讯体 W7" panose="020C08030202040F0204" pitchFamily="34" charset="-122"/>
              <a:ea typeface="腾讯体 W7" panose="020C08030202040F0204" pitchFamily="34" charset="-122"/>
            </a:endParaRPr>
          </a:p>
        </p:txBody>
      </p:sp>
      <p:sp>
        <p:nvSpPr>
          <p:cNvPr id="2" name="文本框 1">
            <a:extLst>
              <a:ext uri="{FF2B5EF4-FFF2-40B4-BE49-F238E27FC236}">
                <a16:creationId xmlns:a16="http://schemas.microsoft.com/office/drawing/2014/main" id="{EEBD15E6-FC57-15C9-8B70-5B3C02BD5ADB}"/>
              </a:ext>
            </a:extLst>
          </p:cNvPr>
          <p:cNvSpPr txBox="1"/>
          <p:nvPr/>
        </p:nvSpPr>
        <p:spPr>
          <a:xfrm>
            <a:off x="2590553" y="2613638"/>
            <a:ext cx="1834156" cy="369332"/>
          </a:xfrm>
          <a:prstGeom prst="rect">
            <a:avLst/>
          </a:prstGeom>
          <a:noFill/>
        </p:spPr>
        <p:txBody>
          <a:bodyPr wrap="none" rtlCol="0">
            <a:spAutoFit/>
          </a:bodyPr>
          <a:lstStyle/>
          <a:p>
            <a:r>
              <a:rPr lang="en-US" altLang="zh-CN" b="1" dirty="0">
                <a:solidFill>
                  <a:srgbClr val="FF0000"/>
                </a:solidFill>
              </a:rPr>
              <a:t>Cloud scenarios</a:t>
            </a:r>
            <a:endParaRPr lang="zh-CN" altLang="en-US" b="1" dirty="0">
              <a:solidFill>
                <a:srgbClr val="FF0000"/>
              </a:solidFill>
            </a:endParaRPr>
          </a:p>
        </p:txBody>
      </p:sp>
      <p:cxnSp>
        <p:nvCxnSpPr>
          <p:cNvPr id="3" name="直接箭头连接符 2">
            <a:extLst>
              <a:ext uri="{FF2B5EF4-FFF2-40B4-BE49-F238E27FC236}">
                <a16:creationId xmlns:a16="http://schemas.microsoft.com/office/drawing/2014/main" id="{F502C3CF-5350-0AD8-D562-D531D274098D}"/>
              </a:ext>
            </a:extLst>
          </p:cNvPr>
          <p:cNvCxnSpPr>
            <a:cxnSpLocks/>
            <a:stCxn id="2" idx="2"/>
          </p:cNvCxnSpPr>
          <p:nvPr/>
        </p:nvCxnSpPr>
        <p:spPr>
          <a:xfrm>
            <a:off x="3507631" y="2982970"/>
            <a:ext cx="320733" cy="528785"/>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7547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11" name="组合 10">
            <a:extLst>
              <a:ext uri="{FF2B5EF4-FFF2-40B4-BE49-F238E27FC236}">
                <a16:creationId xmlns:a16="http://schemas.microsoft.com/office/drawing/2014/main" id="{1AB7CF07-7418-F7BE-A62B-371E85A7B609}"/>
              </a:ext>
            </a:extLst>
          </p:cNvPr>
          <p:cNvGrpSpPr/>
          <p:nvPr/>
        </p:nvGrpSpPr>
        <p:grpSpPr>
          <a:xfrm>
            <a:off x="40657" y="1607132"/>
            <a:ext cx="12134007" cy="3741070"/>
            <a:chOff x="28996" y="2205176"/>
            <a:chExt cx="12134007" cy="3741070"/>
          </a:xfrm>
        </p:grpSpPr>
        <p:cxnSp>
          <p:nvCxnSpPr>
            <p:cNvPr id="27" name="直接箭头连接符 12">
              <a:extLst>
                <a:ext uri="{FF2B5EF4-FFF2-40B4-BE49-F238E27FC236}">
                  <a16:creationId xmlns:a16="http://schemas.microsoft.com/office/drawing/2014/main" id="{58D93DD3-9CD0-EDAB-C1DE-3D343FC17BFD}"/>
                </a:ext>
              </a:extLst>
            </p:cNvPr>
            <p:cNvCxnSpPr>
              <a:cxnSpLocks/>
            </p:cNvCxnSpPr>
            <p:nvPr/>
          </p:nvCxnSpPr>
          <p:spPr>
            <a:xfrm>
              <a:off x="28996" y="5433959"/>
              <a:ext cx="12134007" cy="0"/>
            </a:xfrm>
            <a:prstGeom prst="straightConnector1">
              <a:avLst/>
            </a:prstGeom>
            <a:ln w="38100">
              <a:solidFill>
                <a:srgbClr val="0098ED"/>
              </a:solidFill>
              <a:tailEnd type="stealth"/>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5B5F80C-AE59-9ADD-C2FA-26F5F60E5A36}"/>
                </a:ext>
              </a:extLst>
            </p:cNvPr>
            <p:cNvSpPr/>
            <p:nvPr/>
          </p:nvSpPr>
          <p:spPr>
            <a:xfrm>
              <a:off x="571150"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29" name="直接连接符 14">
              <a:extLst>
                <a:ext uri="{FF2B5EF4-FFF2-40B4-BE49-F238E27FC236}">
                  <a16:creationId xmlns:a16="http://schemas.microsoft.com/office/drawing/2014/main" id="{FE1A3BBA-0CC8-5FD1-7385-E37E6882236B}"/>
                </a:ext>
              </a:extLst>
            </p:cNvPr>
            <p:cNvCxnSpPr>
              <a:cxnSpLocks/>
            </p:cNvCxnSpPr>
            <p:nvPr/>
          </p:nvCxnSpPr>
          <p:spPr>
            <a:xfrm>
              <a:off x="629232" y="5070509"/>
              <a:ext cx="0" cy="304405"/>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0" name="圆角矩形 5">
              <a:extLst>
                <a:ext uri="{FF2B5EF4-FFF2-40B4-BE49-F238E27FC236}">
                  <a16:creationId xmlns:a16="http://schemas.microsoft.com/office/drawing/2014/main" id="{E8435214-1856-46A0-ADEE-987690AA057D}"/>
                </a:ext>
              </a:extLst>
            </p:cNvPr>
            <p:cNvSpPr/>
            <p:nvPr/>
          </p:nvSpPr>
          <p:spPr>
            <a:xfrm>
              <a:off x="178316"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cxnSp>
          <p:nvCxnSpPr>
            <p:cNvPr id="31" name="直接连接符 6">
              <a:extLst>
                <a:ext uri="{FF2B5EF4-FFF2-40B4-BE49-F238E27FC236}">
                  <a16:creationId xmlns:a16="http://schemas.microsoft.com/office/drawing/2014/main" id="{6C2270F5-02F2-360E-4B34-708F98AEE8DC}"/>
                </a:ext>
              </a:extLst>
            </p:cNvPr>
            <p:cNvCxnSpPr>
              <a:cxnSpLocks/>
            </p:cNvCxnSpPr>
            <p:nvPr/>
          </p:nvCxnSpPr>
          <p:spPr>
            <a:xfrm>
              <a:off x="2076679" y="4973631"/>
              <a:ext cx="1619" cy="45294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44A52A52-28C7-55DB-01C0-E66E9662FD68}"/>
                </a:ext>
              </a:extLst>
            </p:cNvPr>
            <p:cNvSpPr/>
            <p:nvPr/>
          </p:nvSpPr>
          <p:spPr>
            <a:xfrm>
              <a:off x="2025378"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sp>
          <p:nvSpPr>
            <p:cNvPr id="33" name="圆角矩形 9">
              <a:extLst>
                <a:ext uri="{FF2B5EF4-FFF2-40B4-BE49-F238E27FC236}">
                  <a16:creationId xmlns:a16="http://schemas.microsoft.com/office/drawing/2014/main" id="{DF038641-8EA3-5DCA-041E-A02A1AC54CE0}"/>
                </a:ext>
              </a:extLst>
            </p:cNvPr>
            <p:cNvSpPr/>
            <p:nvPr/>
          </p:nvSpPr>
          <p:spPr>
            <a:xfrm>
              <a:off x="1613775" y="5579048"/>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2006</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34" name="Picture 2">
              <a:extLst>
                <a:ext uri="{FF2B5EF4-FFF2-40B4-BE49-F238E27FC236}">
                  <a16:creationId xmlns:a16="http://schemas.microsoft.com/office/drawing/2014/main" id="{6CBF7A8A-97BB-E3A0-8CA5-EB66E2019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908" y="4458454"/>
              <a:ext cx="1171565" cy="50203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a:extLst>
                <a:ext uri="{FF2B5EF4-FFF2-40B4-BE49-F238E27FC236}">
                  <a16:creationId xmlns:a16="http://schemas.microsoft.com/office/drawing/2014/main" id="{B1F10CB5-2B39-89F7-C281-8A09E27780E3}"/>
                </a:ext>
              </a:extLst>
            </p:cNvPr>
            <p:cNvGrpSpPr/>
            <p:nvPr/>
          </p:nvGrpSpPr>
          <p:grpSpPr>
            <a:xfrm>
              <a:off x="5596387" y="4432938"/>
              <a:ext cx="867531" cy="1504543"/>
              <a:chOff x="5596387" y="4432938"/>
              <a:chExt cx="867531" cy="1504543"/>
            </a:xfrm>
          </p:grpSpPr>
          <p:cxnSp>
            <p:nvCxnSpPr>
              <p:cNvPr id="64" name="直接连接符 7">
                <a:extLst>
                  <a:ext uri="{FF2B5EF4-FFF2-40B4-BE49-F238E27FC236}">
                    <a16:creationId xmlns:a16="http://schemas.microsoft.com/office/drawing/2014/main" id="{514321C5-5295-28D8-18BA-2EB19BFB9919}"/>
                  </a:ext>
                </a:extLst>
              </p:cNvPr>
              <p:cNvCxnSpPr>
                <a:cxnSpLocks/>
              </p:cNvCxnSpPr>
              <p:nvPr/>
            </p:nvCxnSpPr>
            <p:spPr>
              <a:xfrm>
                <a:off x="6030153" y="4432938"/>
                <a:ext cx="0" cy="974734"/>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5" name="圆角矩形 17">
                <a:extLst>
                  <a:ext uri="{FF2B5EF4-FFF2-40B4-BE49-F238E27FC236}">
                    <a16:creationId xmlns:a16="http://schemas.microsoft.com/office/drawing/2014/main" id="{54FE3915-C5B3-D791-7CD7-22A6C08948C6}"/>
                  </a:ext>
                </a:extLst>
              </p:cNvPr>
              <p:cNvSpPr/>
              <p:nvPr/>
            </p:nvSpPr>
            <p:spPr>
              <a:xfrm>
                <a:off x="5596387"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6" name="椭圆 65">
                <a:extLst>
                  <a:ext uri="{FF2B5EF4-FFF2-40B4-BE49-F238E27FC236}">
                    <a16:creationId xmlns:a16="http://schemas.microsoft.com/office/drawing/2014/main" id="{DA57B532-CDF2-74EE-CA47-FB1AF96F5685}"/>
                  </a:ext>
                </a:extLst>
              </p:cNvPr>
              <p:cNvSpPr/>
              <p:nvPr/>
            </p:nvSpPr>
            <p:spPr>
              <a:xfrm>
                <a:off x="5972071" y="5382575"/>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pic>
          <p:nvPicPr>
            <p:cNvPr id="42" name="图片 41">
              <a:extLst>
                <a:ext uri="{FF2B5EF4-FFF2-40B4-BE49-F238E27FC236}">
                  <a16:creationId xmlns:a16="http://schemas.microsoft.com/office/drawing/2014/main" id="{158E0218-5F68-7CB1-0A02-CE48E4F402E6}"/>
                </a:ext>
              </a:extLst>
            </p:cNvPr>
            <p:cNvPicPr>
              <a:picLocks noChangeAspect="1"/>
            </p:cNvPicPr>
            <p:nvPr/>
          </p:nvPicPr>
          <p:blipFill>
            <a:blip r:embed="rId4"/>
            <a:stretch>
              <a:fillRect/>
            </a:stretch>
          </p:blipFill>
          <p:spPr>
            <a:xfrm>
              <a:off x="5118259" y="3736368"/>
              <a:ext cx="1517786" cy="627898"/>
            </a:xfrm>
            <a:prstGeom prst="rect">
              <a:avLst/>
            </a:prstGeom>
          </p:spPr>
        </p:pic>
        <p:sp>
          <p:nvSpPr>
            <p:cNvPr id="43" name="椭圆 42">
              <a:extLst>
                <a:ext uri="{FF2B5EF4-FFF2-40B4-BE49-F238E27FC236}">
                  <a16:creationId xmlns:a16="http://schemas.microsoft.com/office/drawing/2014/main" id="{E7047D57-2696-B123-4BF2-08CA8A78095A}"/>
                </a:ext>
              </a:extLst>
            </p:cNvPr>
            <p:cNvSpPr/>
            <p:nvPr/>
          </p:nvSpPr>
          <p:spPr>
            <a:xfrm>
              <a:off x="3855754" y="5367011"/>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4" name="直接连接符 35">
              <a:extLst>
                <a:ext uri="{FF2B5EF4-FFF2-40B4-BE49-F238E27FC236}">
                  <a16:creationId xmlns:a16="http://schemas.microsoft.com/office/drawing/2014/main" id="{29E7DF25-EF6A-D8AF-44D2-F4972CDE9E7C}"/>
                </a:ext>
              </a:extLst>
            </p:cNvPr>
            <p:cNvCxnSpPr>
              <a:cxnSpLocks/>
            </p:cNvCxnSpPr>
            <p:nvPr/>
          </p:nvCxnSpPr>
          <p:spPr>
            <a:xfrm>
              <a:off x="3913836" y="4758444"/>
              <a:ext cx="0" cy="62413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5" name="圆角矩形 29">
              <a:extLst>
                <a:ext uri="{FF2B5EF4-FFF2-40B4-BE49-F238E27FC236}">
                  <a16:creationId xmlns:a16="http://schemas.microsoft.com/office/drawing/2014/main" id="{FF1CC116-0FE3-24E5-5218-E2C23EACE85F}"/>
                </a:ext>
              </a:extLst>
            </p:cNvPr>
            <p:cNvSpPr/>
            <p:nvPr/>
          </p:nvSpPr>
          <p:spPr>
            <a:xfrm>
              <a:off x="3520050"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46" name="图片 45">
              <a:extLst>
                <a:ext uri="{FF2B5EF4-FFF2-40B4-BE49-F238E27FC236}">
                  <a16:creationId xmlns:a16="http://schemas.microsoft.com/office/drawing/2014/main" id="{E046579B-CFF7-B29B-5F4A-AE8726C6865B}"/>
                </a:ext>
              </a:extLst>
            </p:cNvPr>
            <p:cNvPicPr>
              <a:picLocks noChangeAspect="1"/>
            </p:cNvPicPr>
            <p:nvPr/>
          </p:nvPicPr>
          <p:blipFill>
            <a:blip r:embed="rId5"/>
            <a:stretch>
              <a:fillRect/>
            </a:stretch>
          </p:blipFill>
          <p:spPr>
            <a:xfrm>
              <a:off x="3103921" y="4229381"/>
              <a:ext cx="1555516" cy="503371"/>
            </a:xfrm>
            <a:prstGeom prst="rect">
              <a:avLst/>
            </a:prstGeom>
          </p:spPr>
        </p:pic>
        <p:sp>
          <p:nvSpPr>
            <p:cNvPr id="47" name="椭圆 46">
              <a:extLst>
                <a:ext uri="{FF2B5EF4-FFF2-40B4-BE49-F238E27FC236}">
                  <a16:creationId xmlns:a16="http://schemas.microsoft.com/office/drawing/2014/main" id="{F78B0B31-752F-0491-386C-2C07ADC4762F}"/>
                </a:ext>
              </a:extLst>
            </p:cNvPr>
            <p:cNvSpPr/>
            <p:nvPr/>
          </p:nvSpPr>
          <p:spPr>
            <a:xfrm>
              <a:off x="7719100" y="5374914"/>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8" name="直接连接符 35">
              <a:extLst>
                <a:ext uri="{FF2B5EF4-FFF2-40B4-BE49-F238E27FC236}">
                  <a16:creationId xmlns:a16="http://schemas.microsoft.com/office/drawing/2014/main" id="{8BAB4D7B-C4B2-54F2-C62F-D9577D6F6B70}"/>
                </a:ext>
              </a:extLst>
            </p:cNvPr>
            <p:cNvCxnSpPr>
              <a:cxnSpLocks/>
            </p:cNvCxnSpPr>
            <p:nvPr/>
          </p:nvCxnSpPr>
          <p:spPr>
            <a:xfrm>
              <a:off x="7777182" y="4134313"/>
              <a:ext cx="0" cy="124826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9" name="圆角矩形 29">
              <a:extLst>
                <a:ext uri="{FF2B5EF4-FFF2-40B4-BE49-F238E27FC236}">
                  <a16:creationId xmlns:a16="http://schemas.microsoft.com/office/drawing/2014/main" id="{F01FC2DD-55D9-A276-D9D4-099790CB74E2}"/>
                </a:ext>
              </a:extLst>
            </p:cNvPr>
            <p:cNvSpPr/>
            <p:nvPr/>
          </p:nvSpPr>
          <p:spPr>
            <a:xfrm>
              <a:off x="7343416"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50" name="图片 49">
              <a:extLst>
                <a:ext uri="{FF2B5EF4-FFF2-40B4-BE49-F238E27FC236}">
                  <a16:creationId xmlns:a16="http://schemas.microsoft.com/office/drawing/2014/main" id="{C3532C13-F5F3-13D2-EFA4-56F002B5F3C1}"/>
                </a:ext>
              </a:extLst>
            </p:cNvPr>
            <p:cNvPicPr>
              <a:picLocks noChangeAspect="1"/>
            </p:cNvPicPr>
            <p:nvPr/>
          </p:nvPicPr>
          <p:blipFill>
            <a:blip r:embed="rId6"/>
            <a:stretch>
              <a:fillRect/>
            </a:stretch>
          </p:blipFill>
          <p:spPr>
            <a:xfrm>
              <a:off x="7052878" y="3332583"/>
              <a:ext cx="1498743" cy="674474"/>
            </a:xfrm>
            <a:prstGeom prst="rect">
              <a:avLst/>
            </a:prstGeom>
          </p:spPr>
        </p:pic>
        <p:grpSp>
          <p:nvGrpSpPr>
            <p:cNvPr id="51" name="组合 50">
              <a:extLst>
                <a:ext uri="{FF2B5EF4-FFF2-40B4-BE49-F238E27FC236}">
                  <a16:creationId xmlns:a16="http://schemas.microsoft.com/office/drawing/2014/main" id="{3E296DA2-438F-2FA2-6659-2D8B86694E08}"/>
                </a:ext>
              </a:extLst>
            </p:cNvPr>
            <p:cNvGrpSpPr/>
            <p:nvPr/>
          </p:nvGrpSpPr>
          <p:grpSpPr>
            <a:xfrm>
              <a:off x="8579739" y="2916816"/>
              <a:ext cx="1472741" cy="3027504"/>
              <a:chOff x="8285051" y="2916816"/>
              <a:chExt cx="1472741" cy="3027504"/>
            </a:xfrm>
          </p:grpSpPr>
          <p:cxnSp>
            <p:nvCxnSpPr>
              <p:cNvPr id="60" name="直接连接符 44">
                <a:extLst>
                  <a:ext uri="{FF2B5EF4-FFF2-40B4-BE49-F238E27FC236}">
                    <a16:creationId xmlns:a16="http://schemas.microsoft.com/office/drawing/2014/main" id="{987D1611-7ED4-D4F1-172E-E267AA600584}"/>
                  </a:ext>
                </a:extLst>
              </p:cNvPr>
              <p:cNvCxnSpPr>
                <a:cxnSpLocks/>
              </p:cNvCxnSpPr>
              <p:nvPr/>
            </p:nvCxnSpPr>
            <p:spPr>
              <a:xfrm>
                <a:off x="9021422" y="3505922"/>
                <a:ext cx="0" cy="186899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1" name="圆角矩形 29">
                <a:extLst>
                  <a:ext uri="{FF2B5EF4-FFF2-40B4-BE49-F238E27FC236}">
                    <a16:creationId xmlns:a16="http://schemas.microsoft.com/office/drawing/2014/main" id="{6B58DDF3-A6F8-8F6F-059F-E3B0C880C434}"/>
                  </a:ext>
                </a:extLst>
              </p:cNvPr>
              <p:cNvSpPr/>
              <p:nvPr/>
            </p:nvSpPr>
            <p:spPr>
              <a:xfrm>
                <a:off x="8587655"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2" name="椭圆 61">
                <a:extLst>
                  <a:ext uri="{FF2B5EF4-FFF2-40B4-BE49-F238E27FC236}">
                    <a16:creationId xmlns:a16="http://schemas.microsoft.com/office/drawing/2014/main" id="{4D98061E-C6F8-CCCF-D289-14241607A50D}"/>
                  </a:ext>
                </a:extLst>
              </p:cNvPr>
              <p:cNvSpPr/>
              <p:nvPr/>
            </p:nvSpPr>
            <p:spPr>
              <a:xfrm>
                <a:off x="8965530" y="5354075"/>
                <a:ext cx="124017" cy="122155"/>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pic>
            <p:nvPicPr>
              <p:cNvPr id="63" name="图片 62">
                <a:extLst>
                  <a:ext uri="{FF2B5EF4-FFF2-40B4-BE49-F238E27FC236}">
                    <a16:creationId xmlns:a16="http://schemas.microsoft.com/office/drawing/2014/main" id="{1839B1A9-6F58-74A2-B94B-AF8390A5F813}"/>
                  </a:ext>
                </a:extLst>
              </p:cNvPr>
              <p:cNvPicPr>
                <a:picLocks noChangeAspect="1"/>
              </p:cNvPicPr>
              <p:nvPr/>
            </p:nvPicPr>
            <p:blipFill>
              <a:blip r:embed="rId7"/>
              <a:stretch>
                <a:fillRect/>
              </a:stretch>
            </p:blipFill>
            <p:spPr>
              <a:xfrm>
                <a:off x="8285051" y="2916816"/>
                <a:ext cx="1472741" cy="546836"/>
              </a:xfrm>
              <a:prstGeom prst="rect">
                <a:avLst/>
              </a:prstGeom>
            </p:spPr>
          </p:pic>
        </p:grpSp>
        <p:grpSp>
          <p:nvGrpSpPr>
            <p:cNvPr id="52" name="组合 51">
              <a:extLst>
                <a:ext uri="{FF2B5EF4-FFF2-40B4-BE49-F238E27FC236}">
                  <a16:creationId xmlns:a16="http://schemas.microsoft.com/office/drawing/2014/main" id="{63F9D42C-6634-87C4-882C-C3EC9F24F065}"/>
                </a:ext>
              </a:extLst>
            </p:cNvPr>
            <p:cNvGrpSpPr/>
            <p:nvPr/>
          </p:nvGrpSpPr>
          <p:grpSpPr>
            <a:xfrm>
              <a:off x="10542757" y="2205176"/>
              <a:ext cx="1505919" cy="3741070"/>
              <a:chOff x="10542757" y="2205176"/>
              <a:chExt cx="1505919" cy="3741070"/>
            </a:xfrm>
          </p:grpSpPr>
          <p:cxnSp>
            <p:nvCxnSpPr>
              <p:cNvPr id="54" name="直接连接符 10">
                <a:extLst>
                  <a:ext uri="{FF2B5EF4-FFF2-40B4-BE49-F238E27FC236}">
                    <a16:creationId xmlns:a16="http://schemas.microsoft.com/office/drawing/2014/main" id="{82EB5644-5F70-31D8-896C-2681ED81401E}"/>
                  </a:ext>
                </a:extLst>
              </p:cNvPr>
              <p:cNvCxnSpPr>
                <a:cxnSpLocks/>
              </p:cNvCxnSpPr>
              <p:nvPr/>
            </p:nvCxnSpPr>
            <p:spPr>
              <a:xfrm flipH="1">
                <a:off x="11353798" y="3190234"/>
                <a:ext cx="1" cy="222685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55" name="圆角矩形 41">
                <a:extLst>
                  <a:ext uri="{FF2B5EF4-FFF2-40B4-BE49-F238E27FC236}">
                    <a16:creationId xmlns:a16="http://schemas.microsoft.com/office/drawing/2014/main" id="{92BF67B5-5D3A-C166-3F39-CAE57C56E7A8}"/>
                  </a:ext>
                </a:extLst>
              </p:cNvPr>
              <p:cNvSpPr/>
              <p:nvPr/>
            </p:nvSpPr>
            <p:spPr>
              <a:xfrm>
                <a:off x="10920032" y="5586822"/>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56" name="椭圆 55">
                <a:extLst>
                  <a:ext uri="{FF2B5EF4-FFF2-40B4-BE49-F238E27FC236}">
                    <a16:creationId xmlns:a16="http://schemas.microsoft.com/office/drawing/2014/main" id="{7452BF2B-77D6-113F-90B3-56B672DD64CF}"/>
                  </a:ext>
                </a:extLst>
              </p:cNvPr>
              <p:cNvSpPr/>
              <p:nvPr/>
            </p:nvSpPr>
            <p:spPr>
              <a:xfrm>
                <a:off x="11295717" y="5377420"/>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nvGrpSpPr>
              <p:cNvPr id="57" name="组合 56">
                <a:extLst>
                  <a:ext uri="{FF2B5EF4-FFF2-40B4-BE49-F238E27FC236}">
                    <a16:creationId xmlns:a16="http://schemas.microsoft.com/office/drawing/2014/main" id="{FF690895-34D8-8F4A-1D8B-397040ABA910}"/>
                  </a:ext>
                </a:extLst>
              </p:cNvPr>
              <p:cNvGrpSpPr/>
              <p:nvPr/>
            </p:nvGrpSpPr>
            <p:grpSpPr>
              <a:xfrm>
                <a:off x="10542757" y="2205176"/>
                <a:ext cx="1505919" cy="963502"/>
                <a:chOff x="10494515" y="4120285"/>
                <a:chExt cx="1505919" cy="963502"/>
              </a:xfrm>
            </p:grpSpPr>
            <p:pic>
              <p:nvPicPr>
                <p:cNvPr id="58" name="图片 57">
                  <a:extLst>
                    <a:ext uri="{FF2B5EF4-FFF2-40B4-BE49-F238E27FC236}">
                      <a16:creationId xmlns:a16="http://schemas.microsoft.com/office/drawing/2014/main" id="{1DCCAE7C-EB45-DC50-0757-ED278F6F38B0}"/>
                    </a:ext>
                  </a:extLst>
                </p:cNvPr>
                <p:cNvPicPr>
                  <a:picLocks noChangeAspect="1"/>
                </p:cNvPicPr>
                <p:nvPr/>
              </p:nvPicPr>
              <p:blipFill>
                <a:blip r:embed="rId8"/>
                <a:stretch>
                  <a:fillRect/>
                </a:stretch>
              </p:blipFill>
              <p:spPr>
                <a:xfrm>
                  <a:off x="10535100" y="4570817"/>
                  <a:ext cx="1424751" cy="512970"/>
                </a:xfrm>
                <a:prstGeom prst="rect">
                  <a:avLst/>
                </a:prstGeom>
              </p:spPr>
            </p:pic>
            <p:pic>
              <p:nvPicPr>
                <p:cNvPr id="59" name="图片 58">
                  <a:extLst>
                    <a:ext uri="{FF2B5EF4-FFF2-40B4-BE49-F238E27FC236}">
                      <a16:creationId xmlns:a16="http://schemas.microsoft.com/office/drawing/2014/main" id="{E23795B3-646B-9EF3-D1A4-2C4934560644}"/>
                    </a:ext>
                  </a:extLst>
                </p:cNvPr>
                <p:cNvPicPr>
                  <a:picLocks noChangeAspect="1"/>
                </p:cNvPicPr>
                <p:nvPr/>
              </p:nvPicPr>
              <p:blipFill>
                <a:blip r:embed="rId9"/>
                <a:stretch>
                  <a:fillRect/>
                </a:stretch>
              </p:blipFill>
              <p:spPr>
                <a:xfrm>
                  <a:off x="10494515" y="4120285"/>
                  <a:ext cx="1505919" cy="421010"/>
                </a:xfrm>
                <a:prstGeom prst="rect">
                  <a:avLst/>
                </a:prstGeom>
              </p:spPr>
            </p:pic>
          </p:grpSp>
        </p:grpSp>
        <p:pic>
          <p:nvPicPr>
            <p:cNvPr id="53" name="图片 52">
              <a:extLst>
                <a:ext uri="{FF2B5EF4-FFF2-40B4-BE49-F238E27FC236}">
                  <a16:creationId xmlns:a16="http://schemas.microsoft.com/office/drawing/2014/main" id="{5DDCC2E1-2010-5299-59D4-FA079C4746B7}"/>
                </a:ext>
              </a:extLst>
            </p:cNvPr>
            <p:cNvPicPr>
              <a:picLocks noChangeAspect="1"/>
            </p:cNvPicPr>
            <p:nvPr/>
          </p:nvPicPr>
          <p:blipFill>
            <a:blip r:embed="rId10"/>
            <a:stretch>
              <a:fillRect/>
            </a:stretch>
          </p:blipFill>
          <p:spPr>
            <a:xfrm>
              <a:off x="299223" y="4431703"/>
              <a:ext cx="626166" cy="683671"/>
            </a:xfrm>
            <a:prstGeom prst="rect">
              <a:avLst/>
            </a:prstGeom>
          </p:spPr>
        </p:pic>
      </p:grpSp>
      <p:sp>
        <p:nvSpPr>
          <p:cNvPr id="67" name="矩形 66">
            <a:extLst>
              <a:ext uri="{FF2B5EF4-FFF2-40B4-BE49-F238E27FC236}">
                <a16:creationId xmlns:a16="http://schemas.microsoft.com/office/drawing/2014/main" id="{F3543AB1-EFF9-B8A6-D056-CE04E87CA425}"/>
              </a:ext>
            </a:extLst>
          </p:cNvPr>
          <p:cNvSpPr/>
          <p:nvPr/>
        </p:nvSpPr>
        <p:spPr>
          <a:xfrm>
            <a:off x="247018" y="5751746"/>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a:t>
            </a:r>
            <a:endParaRPr lang="zh-CN" altLang="en-US" sz="1600" b="1" dirty="0">
              <a:latin typeface="腾讯体 W7" panose="020C08030202040F0204" pitchFamily="34" charset="-122"/>
              <a:ea typeface="腾讯体 W7" panose="020C08030202040F0204" pitchFamily="34" charset="-122"/>
            </a:endParaRPr>
          </a:p>
        </p:txBody>
      </p:sp>
      <p:sp>
        <p:nvSpPr>
          <p:cNvPr id="68" name="矩形 67">
            <a:extLst>
              <a:ext uri="{FF2B5EF4-FFF2-40B4-BE49-F238E27FC236}">
                <a16:creationId xmlns:a16="http://schemas.microsoft.com/office/drawing/2014/main" id="{D28BF976-EE83-7939-4D67-93BCC4368647}"/>
              </a:ext>
            </a:extLst>
          </p:cNvPr>
          <p:cNvSpPr/>
          <p:nvPr/>
        </p:nvSpPr>
        <p:spPr>
          <a:xfrm>
            <a:off x="2710080" y="5751746"/>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a:t>
            </a:r>
            <a:endParaRPr lang="zh-CN" altLang="en-US" sz="1600" b="1" dirty="0">
              <a:latin typeface="腾讯体 W7" panose="020C08030202040F0204" pitchFamily="34" charset="-122"/>
              <a:ea typeface="腾讯体 W7" panose="020C08030202040F0204" pitchFamily="34" charset="-122"/>
            </a:endParaRPr>
          </a:p>
        </p:txBody>
      </p:sp>
      <p:sp>
        <p:nvSpPr>
          <p:cNvPr id="69" name="矩形 68">
            <a:extLst>
              <a:ext uri="{FF2B5EF4-FFF2-40B4-BE49-F238E27FC236}">
                <a16:creationId xmlns:a16="http://schemas.microsoft.com/office/drawing/2014/main" id="{518D629E-6F9E-B534-CC3E-4C278E20D8E2}"/>
              </a:ext>
            </a:extLst>
          </p:cNvPr>
          <p:cNvSpPr/>
          <p:nvPr/>
        </p:nvSpPr>
        <p:spPr>
          <a:xfrm>
            <a:off x="5129920" y="5748790"/>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 customized</a:t>
            </a:r>
            <a:endParaRPr lang="zh-CN" altLang="en-US" sz="1600" b="1" dirty="0">
              <a:latin typeface="腾讯体 W7" panose="020C08030202040F0204" pitchFamily="34" charset="-122"/>
              <a:ea typeface="腾讯体 W7" panose="020C08030202040F0204" pitchFamily="34" charset="-122"/>
            </a:endParaRPr>
          </a:p>
        </p:txBody>
      </p:sp>
      <p:sp>
        <p:nvSpPr>
          <p:cNvPr id="70" name="矩形 69">
            <a:extLst>
              <a:ext uri="{FF2B5EF4-FFF2-40B4-BE49-F238E27FC236}">
                <a16:creationId xmlns:a16="http://schemas.microsoft.com/office/drawing/2014/main" id="{63F03BA5-51D8-1FBA-A807-910700725511}"/>
              </a:ext>
            </a:extLst>
          </p:cNvPr>
          <p:cNvSpPr/>
          <p:nvPr/>
        </p:nvSpPr>
        <p:spPr>
          <a:xfrm>
            <a:off x="9716353" y="5748790"/>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 +Open source </a:t>
            </a:r>
            <a:endParaRPr lang="zh-CN" altLang="en-US" sz="1600" b="1" dirty="0">
              <a:latin typeface="腾讯体 W7" panose="020C08030202040F0204" pitchFamily="34" charset="-122"/>
              <a:ea typeface="腾讯体 W7" panose="020C08030202040F0204" pitchFamily="34" charset="-122"/>
            </a:endParaRPr>
          </a:p>
        </p:txBody>
      </p:sp>
      <p:sp>
        <p:nvSpPr>
          <p:cNvPr id="71" name="矩形 70">
            <a:extLst>
              <a:ext uri="{FF2B5EF4-FFF2-40B4-BE49-F238E27FC236}">
                <a16:creationId xmlns:a16="http://schemas.microsoft.com/office/drawing/2014/main" id="{1B8C5796-6EFB-3EED-BAE3-3800D6584AD1}"/>
              </a:ext>
            </a:extLst>
          </p:cNvPr>
          <p:cNvSpPr/>
          <p:nvPr/>
        </p:nvSpPr>
        <p:spPr>
          <a:xfrm>
            <a:off x="247018" y="6236530"/>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Consistency</a:t>
            </a:r>
          </a:p>
          <a:p>
            <a:pPr algn="ctr"/>
            <a:r>
              <a:rPr lang="en-US" altLang="zh-CN" sz="1600" b="1" dirty="0">
                <a:latin typeface="腾讯体 W7" panose="020C08030202040F0204" pitchFamily="34" charset="-122"/>
                <a:ea typeface="腾讯体 W7" panose="020C08030202040F0204" pitchFamily="34" charset="-122"/>
              </a:rPr>
              <a:t>High availability</a:t>
            </a:r>
            <a:endParaRPr lang="zh-CN" altLang="en-US" sz="1600" b="1" dirty="0">
              <a:latin typeface="腾讯体 W7" panose="020C08030202040F0204" pitchFamily="34" charset="-122"/>
              <a:ea typeface="腾讯体 W7" panose="020C08030202040F0204" pitchFamily="34" charset="-122"/>
            </a:endParaRPr>
          </a:p>
        </p:txBody>
      </p:sp>
      <p:sp>
        <p:nvSpPr>
          <p:cNvPr id="72" name="矩形 71">
            <a:extLst>
              <a:ext uri="{FF2B5EF4-FFF2-40B4-BE49-F238E27FC236}">
                <a16:creationId xmlns:a16="http://schemas.microsoft.com/office/drawing/2014/main" id="{3D02C2BD-6A23-BC9E-B9E0-56D67787221F}"/>
              </a:ext>
            </a:extLst>
          </p:cNvPr>
          <p:cNvSpPr/>
          <p:nvPr/>
        </p:nvSpPr>
        <p:spPr>
          <a:xfrm>
            <a:off x="2710080" y="6236530"/>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Scalability</a:t>
            </a:r>
            <a:endParaRPr lang="zh-CN" altLang="en-US" sz="1600" b="1" dirty="0">
              <a:latin typeface="腾讯体 W7" panose="020C08030202040F0204" pitchFamily="34" charset="-122"/>
              <a:ea typeface="腾讯体 W7" panose="020C08030202040F0204" pitchFamily="34" charset="-122"/>
            </a:endParaRPr>
          </a:p>
        </p:txBody>
      </p:sp>
      <p:sp>
        <p:nvSpPr>
          <p:cNvPr id="73" name="矩形 72">
            <a:extLst>
              <a:ext uri="{FF2B5EF4-FFF2-40B4-BE49-F238E27FC236}">
                <a16:creationId xmlns:a16="http://schemas.microsoft.com/office/drawing/2014/main" id="{249A42C2-ACE1-4C43-FDAB-DFEC734B622A}"/>
              </a:ext>
            </a:extLst>
          </p:cNvPr>
          <p:cNvSpPr/>
          <p:nvPr/>
        </p:nvSpPr>
        <p:spPr>
          <a:xfrm>
            <a:off x="5129920" y="6233574"/>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High performance</a:t>
            </a:r>
            <a:endParaRPr lang="zh-CN" altLang="en-US" sz="1600" b="1" dirty="0">
              <a:latin typeface="腾讯体 W7" panose="020C08030202040F0204" pitchFamily="34" charset="-122"/>
              <a:ea typeface="腾讯体 W7" panose="020C08030202040F0204" pitchFamily="34" charset="-122"/>
            </a:endParaRPr>
          </a:p>
        </p:txBody>
      </p:sp>
      <p:sp>
        <p:nvSpPr>
          <p:cNvPr id="74" name="矩形 73">
            <a:extLst>
              <a:ext uri="{FF2B5EF4-FFF2-40B4-BE49-F238E27FC236}">
                <a16:creationId xmlns:a16="http://schemas.microsoft.com/office/drawing/2014/main" id="{56D0CA9A-66BB-17D6-0B0F-2052DDCB7750}"/>
              </a:ext>
            </a:extLst>
          </p:cNvPr>
          <p:cNvSpPr/>
          <p:nvPr/>
        </p:nvSpPr>
        <p:spPr>
          <a:xfrm>
            <a:off x="9716353" y="6233574"/>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Low cost</a:t>
            </a:r>
            <a:endParaRPr lang="zh-CN" altLang="en-US" sz="1600" b="1" dirty="0">
              <a:latin typeface="腾讯体 W7" panose="020C08030202040F0204" pitchFamily="34" charset="-122"/>
              <a:ea typeface="腾讯体 W7" panose="020C08030202040F0204" pitchFamily="34" charset="-122"/>
            </a:endParaRPr>
          </a:p>
        </p:txBody>
      </p:sp>
      <p:sp>
        <p:nvSpPr>
          <p:cNvPr id="75" name="文本框 74">
            <a:extLst>
              <a:ext uri="{FF2B5EF4-FFF2-40B4-BE49-F238E27FC236}">
                <a16:creationId xmlns:a16="http://schemas.microsoft.com/office/drawing/2014/main" id="{5E1FEC25-EF53-50C4-1271-0977BA4993FA}"/>
              </a:ext>
            </a:extLst>
          </p:cNvPr>
          <p:cNvSpPr txBox="1"/>
          <p:nvPr/>
        </p:nvSpPr>
        <p:spPr>
          <a:xfrm>
            <a:off x="4651002" y="2240207"/>
            <a:ext cx="2101857" cy="369332"/>
          </a:xfrm>
          <a:prstGeom prst="rect">
            <a:avLst/>
          </a:prstGeom>
          <a:noFill/>
        </p:spPr>
        <p:txBody>
          <a:bodyPr wrap="none" rtlCol="0">
            <a:spAutoFit/>
          </a:bodyPr>
          <a:lstStyle/>
          <a:p>
            <a:r>
              <a:rPr lang="en-US" altLang="zh-CN" b="1" dirty="0">
                <a:solidFill>
                  <a:srgbClr val="FF0000"/>
                </a:solidFill>
              </a:rPr>
              <a:t>First internet bank</a:t>
            </a:r>
            <a:endParaRPr lang="zh-CN" altLang="en-US" b="1" dirty="0">
              <a:solidFill>
                <a:srgbClr val="FF0000"/>
              </a:solidFill>
            </a:endParaRPr>
          </a:p>
        </p:txBody>
      </p:sp>
      <p:cxnSp>
        <p:nvCxnSpPr>
          <p:cNvPr id="77" name="直接箭头连接符 76">
            <a:extLst>
              <a:ext uri="{FF2B5EF4-FFF2-40B4-BE49-F238E27FC236}">
                <a16:creationId xmlns:a16="http://schemas.microsoft.com/office/drawing/2014/main" id="{40882CFF-1868-B471-4FAA-327AC80C654A}"/>
              </a:ext>
            </a:extLst>
          </p:cNvPr>
          <p:cNvCxnSpPr>
            <a:cxnSpLocks/>
            <a:stCxn id="75" idx="2"/>
            <a:endCxn id="42" idx="0"/>
          </p:cNvCxnSpPr>
          <p:nvPr/>
        </p:nvCxnSpPr>
        <p:spPr>
          <a:xfrm>
            <a:off x="5701931" y="2609539"/>
            <a:ext cx="186882" cy="528785"/>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049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11" name="组合 10">
            <a:extLst>
              <a:ext uri="{FF2B5EF4-FFF2-40B4-BE49-F238E27FC236}">
                <a16:creationId xmlns:a16="http://schemas.microsoft.com/office/drawing/2014/main" id="{1AB7CF07-7418-F7BE-A62B-371E85A7B609}"/>
              </a:ext>
            </a:extLst>
          </p:cNvPr>
          <p:cNvGrpSpPr/>
          <p:nvPr/>
        </p:nvGrpSpPr>
        <p:grpSpPr>
          <a:xfrm>
            <a:off x="40657" y="1607132"/>
            <a:ext cx="12134007" cy="3741070"/>
            <a:chOff x="28996" y="2205176"/>
            <a:chExt cx="12134007" cy="3741070"/>
          </a:xfrm>
        </p:grpSpPr>
        <p:cxnSp>
          <p:nvCxnSpPr>
            <p:cNvPr id="27" name="直接箭头连接符 12">
              <a:extLst>
                <a:ext uri="{FF2B5EF4-FFF2-40B4-BE49-F238E27FC236}">
                  <a16:creationId xmlns:a16="http://schemas.microsoft.com/office/drawing/2014/main" id="{58D93DD3-9CD0-EDAB-C1DE-3D343FC17BFD}"/>
                </a:ext>
              </a:extLst>
            </p:cNvPr>
            <p:cNvCxnSpPr>
              <a:cxnSpLocks/>
            </p:cNvCxnSpPr>
            <p:nvPr/>
          </p:nvCxnSpPr>
          <p:spPr>
            <a:xfrm>
              <a:off x="28996" y="5433959"/>
              <a:ext cx="12134007" cy="0"/>
            </a:xfrm>
            <a:prstGeom prst="straightConnector1">
              <a:avLst/>
            </a:prstGeom>
            <a:ln w="38100">
              <a:solidFill>
                <a:srgbClr val="0098ED"/>
              </a:solidFill>
              <a:tailEnd type="stealth"/>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5B5F80C-AE59-9ADD-C2FA-26F5F60E5A36}"/>
                </a:ext>
              </a:extLst>
            </p:cNvPr>
            <p:cNvSpPr/>
            <p:nvPr/>
          </p:nvSpPr>
          <p:spPr>
            <a:xfrm>
              <a:off x="571150"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29" name="直接连接符 14">
              <a:extLst>
                <a:ext uri="{FF2B5EF4-FFF2-40B4-BE49-F238E27FC236}">
                  <a16:creationId xmlns:a16="http://schemas.microsoft.com/office/drawing/2014/main" id="{FE1A3BBA-0CC8-5FD1-7385-E37E6882236B}"/>
                </a:ext>
              </a:extLst>
            </p:cNvPr>
            <p:cNvCxnSpPr>
              <a:cxnSpLocks/>
            </p:cNvCxnSpPr>
            <p:nvPr/>
          </p:nvCxnSpPr>
          <p:spPr>
            <a:xfrm>
              <a:off x="629232" y="5070509"/>
              <a:ext cx="0" cy="304405"/>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0" name="圆角矩形 5">
              <a:extLst>
                <a:ext uri="{FF2B5EF4-FFF2-40B4-BE49-F238E27FC236}">
                  <a16:creationId xmlns:a16="http://schemas.microsoft.com/office/drawing/2014/main" id="{E8435214-1856-46A0-ADEE-987690AA057D}"/>
                </a:ext>
              </a:extLst>
            </p:cNvPr>
            <p:cNvSpPr/>
            <p:nvPr/>
          </p:nvSpPr>
          <p:spPr>
            <a:xfrm>
              <a:off x="178316"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cxnSp>
          <p:nvCxnSpPr>
            <p:cNvPr id="31" name="直接连接符 6">
              <a:extLst>
                <a:ext uri="{FF2B5EF4-FFF2-40B4-BE49-F238E27FC236}">
                  <a16:creationId xmlns:a16="http://schemas.microsoft.com/office/drawing/2014/main" id="{6C2270F5-02F2-360E-4B34-708F98AEE8DC}"/>
                </a:ext>
              </a:extLst>
            </p:cNvPr>
            <p:cNvCxnSpPr>
              <a:cxnSpLocks/>
            </p:cNvCxnSpPr>
            <p:nvPr/>
          </p:nvCxnSpPr>
          <p:spPr>
            <a:xfrm>
              <a:off x="2076679" y="4973631"/>
              <a:ext cx="1619" cy="45294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44A52A52-28C7-55DB-01C0-E66E9662FD68}"/>
                </a:ext>
              </a:extLst>
            </p:cNvPr>
            <p:cNvSpPr/>
            <p:nvPr/>
          </p:nvSpPr>
          <p:spPr>
            <a:xfrm>
              <a:off x="2025378"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sp>
          <p:nvSpPr>
            <p:cNvPr id="33" name="圆角矩形 9">
              <a:extLst>
                <a:ext uri="{FF2B5EF4-FFF2-40B4-BE49-F238E27FC236}">
                  <a16:creationId xmlns:a16="http://schemas.microsoft.com/office/drawing/2014/main" id="{DF038641-8EA3-5DCA-041E-A02A1AC54CE0}"/>
                </a:ext>
              </a:extLst>
            </p:cNvPr>
            <p:cNvSpPr/>
            <p:nvPr/>
          </p:nvSpPr>
          <p:spPr>
            <a:xfrm>
              <a:off x="1613775" y="5579048"/>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2006</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34" name="Picture 2">
              <a:extLst>
                <a:ext uri="{FF2B5EF4-FFF2-40B4-BE49-F238E27FC236}">
                  <a16:creationId xmlns:a16="http://schemas.microsoft.com/office/drawing/2014/main" id="{6CBF7A8A-97BB-E3A0-8CA5-EB66E2019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908" y="4458454"/>
              <a:ext cx="1171565" cy="50203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a:extLst>
                <a:ext uri="{FF2B5EF4-FFF2-40B4-BE49-F238E27FC236}">
                  <a16:creationId xmlns:a16="http://schemas.microsoft.com/office/drawing/2014/main" id="{B1F10CB5-2B39-89F7-C281-8A09E27780E3}"/>
                </a:ext>
              </a:extLst>
            </p:cNvPr>
            <p:cNvGrpSpPr/>
            <p:nvPr/>
          </p:nvGrpSpPr>
          <p:grpSpPr>
            <a:xfrm>
              <a:off x="5596387" y="4432938"/>
              <a:ext cx="867531" cy="1504543"/>
              <a:chOff x="5596387" y="4432938"/>
              <a:chExt cx="867531" cy="1504543"/>
            </a:xfrm>
          </p:grpSpPr>
          <p:cxnSp>
            <p:nvCxnSpPr>
              <p:cNvPr id="64" name="直接连接符 7">
                <a:extLst>
                  <a:ext uri="{FF2B5EF4-FFF2-40B4-BE49-F238E27FC236}">
                    <a16:creationId xmlns:a16="http://schemas.microsoft.com/office/drawing/2014/main" id="{514321C5-5295-28D8-18BA-2EB19BFB9919}"/>
                  </a:ext>
                </a:extLst>
              </p:cNvPr>
              <p:cNvCxnSpPr>
                <a:cxnSpLocks/>
              </p:cNvCxnSpPr>
              <p:nvPr/>
            </p:nvCxnSpPr>
            <p:spPr>
              <a:xfrm>
                <a:off x="6030153" y="4432938"/>
                <a:ext cx="0" cy="974734"/>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5" name="圆角矩形 17">
                <a:extLst>
                  <a:ext uri="{FF2B5EF4-FFF2-40B4-BE49-F238E27FC236}">
                    <a16:creationId xmlns:a16="http://schemas.microsoft.com/office/drawing/2014/main" id="{54FE3915-C5B3-D791-7CD7-22A6C08948C6}"/>
                  </a:ext>
                </a:extLst>
              </p:cNvPr>
              <p:cNvSpPr/>
              <p:nvPr/>
            </p:nvSpPr>
            <p:spPr>
              <a:xfrm>
                <a:off x="5596387"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6" name="椭圆 65">
                <a:extLst>
                  <a:ext uri="{FF2B5EF4-FFF2-40B4-BE49-F238E27FC236}">
                    <a16:creationId xmlns:a16="http://schemas.microsoft.com/office/drawing/2014/main" id="{DA57B532-CDF2-74EE-CA47-FB1AF96F5685}"/>
                  </a:ext>
                </a:extLst>
              </p:cNvPr>
              <p:cNvSpPr/>
              <p:nvPr/>
            </p:nvSpPr>
            <p:spPr>
              <a:xfrm>
                <a:off x="5972071" y="5382575"/>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pic>
          <p:nvPicPr>
            <p:cNvPr id="42" name="图片 41">
              <a:extLst>
                <a:ext uri="{FF2B5EF4-FFF2-40B4-BE49-F238E27FC236}">
                  <a16:creationId xmlns:a16="http://schemas.microsoft.com/office/drawing/2014/main" id="{158E0218-5F68-7CB1-0A02-CE48E4F402E6}"/>
                </a:ext>
              </a:extLst>
            </p:cNvPr>
            <p:cNvPicPr>
              <a:picLocks noChangeAspect="1"/>
            </p:cNvPicPr>
            <p:nvPr/>
          </p:nvPicPr>
          <p:blipFill>
            <a:blip r:embed="rId4"/>
            <a:stretch>
              <a:fillRect/>
            </a:stretch>
          </p:blipFill>
          <p:spPr>
            <a:xfrm>
              <a:off x="5118259" y="3736368"/>
              <a:ext cx="1517786" cy="627898"/>
            </a:xfrm>
            <a:prstGeom prst="rect">
              <a:avLst/>
            </a:prstGeom>
          </p:spPr>
        </p:pic>
        <p:sp>
          <p:nvSpPr>
            <p:cNvPr id="43" name="椭圆 42">
              <a:extLst>
                <a:ext uri="{FF2B5EF4-FFF2-40B4-BE49-F238E27FC236}">
                  <a16:creationId xmlns:a16="http://schemas.microsoft.com/office/drawing/2014/main" id="{E7047D57-2696-B123-4BF2-08CA8A78095A}"/>
                </a:ext>
              </a:extLst>
            </p:cNvPr>
            <p:cNvSpPr/>
            <p:nvPr/>
          </p:nvSpPr>
          <p:spPr>
            <a:xfrm>
              <a:off x="3855754" y="5367011"/>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4" name="直接连接符 35">
              <a:extLst>
                <a:ext uri="{FF2B5EF4-FFF2-40B4-BE49-F238E27FC236}">
                  <a16:creationId xmlns:a16="http://schemas.microsoft.com/office/drawing/2014/main" id="{29E7DF25-EF6A-D8AF-44D2-F4972CDE9E7C}"/>
                </a:ext>
              </a:extLst>
            </p:cNvPr>
            <p:cNvCxnSpPr>
              <a:cxnSpLocks/>
            </p:cNvCxnSpPr>
            <p:nvPr/>
          </p:nvCxnSpPr>
          <p:spPr>
            <a:xfrm>
              <a:off x="3913836" y="4758444"/>
              <a:ext cx="0" cy="62413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5" name="圆角矩形 29">
              <a:extLst>
                <a:ext uri="{FF2B5EF4-FFF2-40B4-BE49-F238E27FC236}">
                  <a16:creationId xmlns:a16="http://schemas.microsoft.com/office/drawing/2014/main" id="{FF1CC116-0FE3-24E5-5218-E2C23EACE85F}"/>
                </a:ext>
              </a:extLst>
            </p:cNvPr>
            <p:cNvSpPr/>
            <p:nvPr/>
          </p:nvSpPr>
          <p:spPr>
            <a:xfrm>
              <a:off x="3520050"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46" name="图片 45">
              <a:extLst>
                <a:ext uri="{FF2B5EF4-FFF2-40B4-BE49-F238E27FC236}">
                  <a16:creationId xmlns:a16="http://schemas.microsoft.com/office/drawing/2014/main" id="{E046579B-CFF7-B29B-5F4A-AE8726C6865B}"/>
                </a:ext>
              </a:extLst>
            </p:cNvPr>
            <p:cNvPicPr>
              <a:picLocks noChangeAspect="1"/>
            </p:cNvPicPr>
            <p:nvPr/>
          </p:nvPicPr>
          <p:blipFill>
            <a:blip r:embed="rId5"/>
            <a:stretch>
              <a:fillRect/>
            </a:stretch>
          </p:blipFill>
          <p:spPr>
            <a:xfrm>
              <a:off x="3103921" y="4229381"/>
              <a:ext cx="1555516" cy="503371"/>
            </a:xfrm>
            <a:prstGeom prst="rect">
              <a:avLst/>
            </a:prstGeom>
          </p:spPr>
        </p:pic>
        <p:sp>
          <p:nvSpPr>
            <p:cNvPr id="47" name="椭圆 46">
              <a:extLst>
                <a:ext uri="{FF2B5EF4-FFF2-40B4-BE49-F238E27FC236}">
                  <a16:creationId xmlns:a16="http://schemas.microsoft.com/office/drawing/2014/main" id="{F78B0B31-752F-0491-386C-2C07ADC4762F}"/>
                </a:ext>
              </a:extLst>
            </p:cNvPr>
            <p:cNvSpPr/>
            <p:nvPr/>
          </p:nvSpPr>
          <p:spPr>
            <a:xfrm>
              <a:off x="7719100" y="5374914"/>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8" name="直接连接符 35">
              <a:extLst>
                <a:ext uri="{FF2B5EF4-FFF2-40B4-BE49-F238E27FC236}">
                  <a16:creationId xmlns:a16="http://schemas.microsoft.com/office/drawing/2014/main" id="{8BAB4D7B-C4B2-54F2-C62F-D9577D6F6B70}"/>
                </a:ext>
              </a:extLst>
            </p:cNvPr>
            <p:cNvCxnSpPr>
              <a:cxnSpLocks/>
            </p:cNvCxnSpPr>
            <p:nvPr/>
          </p:nvCxnSpPr>
          <p:spPr>
            <a:xfrm>
              <a:off x="7777182" y="4134313"/>
              <a:ext cx="0" cy="124826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9" name="圆角矩形 29">
              <a:extLst>
                <a:ext uri="{FF2B5EF4-FFF2-40B4-BE49-F238E27FC236}">
                  <a16:creationId xmlns:a16="http://schemas.microsoft.com/office/drawing/2014/main" id="{F01FC2DD-55D9-A276-D9D4-099790CB74E2}"/>
                </a:ext>
              </a:extLst>
            </p:cNvPr>
            <p:cNvSpPr/>
            <p:nvPr/>
          </p:nvSpPr>
          <p:spPr>
            <a:xfrm>
              <a:off x="7343416"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50" name="图片 49">
              <a:extLst>
                <a:ext uri="{FF2B5EF4-FFF2-40B4-BE49-F238E27FC236}">
                  <a16:creationId xmlns:a16="http://schemas.microsoft.com/office/drawing/2014/main" id="{C3532C13-F5F3-13D2-EFA4-56F002B5F3C1}"/>
                </a:ext>
              </a:extLst>
            </p:cNvPr>
            <p:cNvPicPr>
              <a:picLocks noChangeAspect="1"/>
            </p:cNvPicPr>
            <p:nvPr/>
          </p:nvPicPr>
          <p:blipFill>
            <a:blip r:embed="rId6"/>
            <a:stretch>
              <a:fillRect/>
            </a:stretch>
          </p:blipFill>
          <p:spPr>
            <a:xfrm>
              <a:off x="7052878" y="3332583"/>
              <a:ext cx="1498743" cy="674474"/>
            </a:xfrm>
            <a:prstGeom prst="rect">
              <a:avLst/>
            </a:prstGeom>
          </p:spPr>
        </p:pic>
        <p:grpSp>
          <p:nvGrpSpPr>
            <p:cNvPr id="51" name="组合 50">
              <a:extLst>
                <a:ext uri="{FF2B5EF4-FFF2-40B4-BE49-F238E27FC236}">
                  <a16:creationId xmlns:a16="http://schemas.microsoft.com/office/drawing/2014/main" id="{3E296DA2-438F-2FA2-6659-2D8B86694E08}"/>
                </a:ext>
              </a:extLst>
            </p:cNvPr>
            <p:cNvGrpSpPr/>
            <p:nvPr/>
          </p:nvGrpSpPr>
          <p:grpSpPr>
            <a:xfrm>
              <a:off x="8579739" y="2916816"/>
              <a:ext cx="1472741" cy="3027504"/>
              <a:chOff x="8285051" y="2916816"/>
              <a:chExt cx="1472741" cy="3027504"/>
            </a:xfrm>
          </p:grpSpPr>
          <p:cxnSp>
            <p:nvCxnSpPr>
              <p:cNvPr id="60" name="直接连接符 44">
                <a:extLst>
                  <a:ext uri="{FF2B5EF4-FFF2-40B4-BE49-F238E27FC236}">
                    <a16:creationId xmlns:a16="http://schemas.microsoft.com/office/drawing/2014/main" id="{987D1611-7ED4-D4F1-172E-E267AA600584}"/>
                  </a:ext>
                </a:extLst>
              </p:cNvPr>
              <p:cNvCxnSpPr>
                <a:cxnSpLocks/>
              </p:cNvCxnSpPr>
              <p:nvPr/>
            </p:nvCxnSpPr>
            <p:spPr>
              <a:xfrm>
                <a:off x="9021422" y="3505922"/>
                <a:ext cx="0" cy="186899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1" name="圆角矩形 29">
                <a:extLst>
                  <a:ext uri="{FF2B5EF4-FFF2-40B4-BE49-F238E27FC236}">
                    <a16:creationId xmlns:a16="http://schemas.microsoft.com/office/drawing/2014/main" id="{6B58DDF3-A6F8-8F6F-059F-E3B0C880C434}"/>
                  </a:ext>
                </a:extLst>
              </p:cNvPr>
              <p:cNvSpPr/>
              <p:nvPr/>
            </p:nvSpPr>
            <p:spPr>
              <a:xfrm>
                <a:off x="8587655"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2" name="椭圆 61">
                <a:extLst>
                  <a:ext uri="{FF2B5EF4-FFF2-40B4-BE49-F238E27FC236}">
                    <a16:creationId xmlns:a16="http://schemas.microsoft.com/office/drawing/2014/main" id="{4D98061E-C6F8-CCCF-D289-14241607A50D}"/>
                  </a:ext>
                </a:extLst>
              </p:cNvPr>
              <p:cNvSpPr/>
              <p:nvPr/>
            </p:nvSpPr>
            <p:spPr>
              <a:xfrm>
                <a:off x="8965530" y="5354075"/>
                <a:ext cx="124017" cy="122155"/>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pic>
            <p:nvPicPr>
              <p:cNvPr id="63" name="图片 62">
                <a:extLst>
                  <a:ext uri="{FF2B5EF4-FFF2-40B4-BE49-F238E27FC236}">
                    <a16:creationId xmlns:a16="http://schemas.microsoft.com/office/drawing/2014/main" id="{1839B1A9-6F58-74A2-B94B-AF8390A5F813}"/>
                  </a:ext>
                </a:extLst>
              </p:cNvPr>
              <p:cNvPicPr>
                <a:picLocks noChangeAspect="1"/>
              </p:cNvPicPr>
              <p:nvPr/>
            </p:nvPicPr>
            <p:blipFill>
              <a:blip r:embed="rId7"/>
              <a:stretch>
                <a:fillRect/>
              </a:stretch>
            </p:blipFill>
            <p:spPr>
              <a:xfrm>
                <a:off x="8285051" y="2916816"/>
                <a:ext cx="1472741" cy="546836"/>
              </a:xfrm>
              <a:prstGeom prst="rect">
                <a:avLst/>
              </a:prstGeom>
            </p:spPr>
          </p:pic>
        </p:grpSp>
        <p:grpSp>
          <p:nvGrpSpPr>
            <p:cNvPr id="52" name="组合 51">
              <a:extLst>
                <a:ext uri="{FF2B5EF4-FFF2-40B4-BE49-F238E27FC236}">
                  <a16:creationId xmlns:a16="http://schemas.microsoft.com/office/drawing/2014/main" id="{63F9D42C-6634-87C4-882C-C3EC9F24F065}"/>
                </a:ext>
              </a:extLst>
            </p:cNvPr>
            <p:cNvGrpSpPr/>
            <p:nvPr/>
          </p:nvGrpSpPr>
          <p:grpSpPr>
            <a:xfrm>
              <a:off x="10542757" y="2205176"/>
              <a:ext cx="1505919" cy="3741070"/>
              <a:chOff x="10542757" y="2205176"/>
              <a:chExt cx="1505919" cy="3741070"/>
            </a:xfrm>
          </p:grpSpPr>
          <p:cxnSp>
            <p:nvCxnSpPr>
              <p:cNvPr id="54" name="直接连接符 10">
                <a:extLst>
                  <a:ext uri="{FF2B5EF4-FFF2-40B4-BE49-F238E27FC236}">
                    <a16:creationId xmlns:a16="http://schemas.microsoft.com/office/drawing/2014/main" id="{82EB5644-5F70-31D8-896C-2681ED81401E}"/>
                  </a:ext>
                </a:extLst>
              </p:cNvPr>
              <p:cNvCxnSpPr>
                <a:cxnSpLocks/>
              </p:cNvCxnSpPr>
              <p:nvPr/>
            </p:nvCxnSpPr>
            <p:spPr>
              <a:xfrm flipH="1">
                <a:off x="11353798" y="3190234"/>
                <a:ext cx="1" cy="222685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55" name="圆角矩形 41">
                <a:extLst>
                  <a:ext uri="{FF2B5EF4-FFF2-40B4-BE49-F238E27FC236}">
                    <a16:creationId xmlns:a16="http://schemas.microsoft.com/office/drawing/2014/main" id="{92BF67B5-5D3A-C166-3F39-CAE57C56E7A8}"/>
                  </a:ext>
                </a:extLst>
              </p:cNvPr>
              <p:cNvSpPr/>
              <p:nvPr/>
            </p:nvSpPr>
            <p:spPr>
              <a:xfrm>
                <a:off x="10920032" y="5586822"/>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56" name="椭圆 55">
                <a:extLst>
                  <a:ext uri="{FF2B5EF4-FFF2-40B4-BE49-F238E27FC236}">
                    <a16:creationId xmlns:a16="http://schemas.microsoft.com/office/drawing/2014/main" id="{7452BF2B-77D6-113F-90B3-56B672DD64CF}"/>
                  </a:ext>
                </a:extLst>
              </p:cNvPr>
              <p:cNvSpPr/>
              <p:nvPr/>
            </p:nvSpPr>
            <p:spPr>
              <a:xfrm>
                <a:off x="11295717" y="5377420"/>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nvGrpSpPr>
              <p:cNvPr id="57" name="组合 56">
                <a:extLst>
                  <a:ext uri="{FF2B5EF4-FFF2-40B4-BE49-F238E27FC236}">
                    <a16:creationId xmlns:a16="http://schemas.microsoft.com/office/drawing/2014/main" id="{FF690895-34D8-8F4A-1D8B-397040ABA910}"/>
                  </a:ext>
                </a:extLst>
              </p:cNvPr>
              <p:cNvGrpSpPr/>
              <p:nvPr/>
            </p:nvGrpSpPr>
            <p:grpSpPr>
              <a:xfrm>
                <a:off x="10542757" y="2205176"/>
                <a:ext cx="1505919" cy="963502"/>
                <a:chOff x="10494515" y="4120285"/>
                <a:chExt cx="1505919" cy="963502"/>
              </a:xfrm>
            </p:grpSpPr>
            <p:pic>
              <p:nvPicPr>
                <p:cNvPr id="58" name="图片 57">
                  <a:extLst>
                    <a:ext uri="{FF2B5EF4-FFF2-40B4-BE49-F238E27FC236}">
                      <a16:creationId xmlns:a16="http://schemas.microsoft.com/office/drawing/2014/main" id="{1DCCAE7C-EB45-DC50-0757-ED278F6F38B0}"/>
                    </a:ext>
                  </a:extLst>
                </p:cNvPr>
                <p:cNvPicPr>
                  <a:picLocks noChangeAspect="1"/>
                </p:cNvPicPr>
                <p:nvPr/>
              </p:nvPicPr>
              <p:blipFill>
                <a:blip r:embed="rId8"/>
                <a:stretch>
                  <a:fillRect/>
                </a:stretch>
              </p:blipFill>
              <p:spPr>
                <a:xfrm>
                  <a:off x="10535100" y="4570817"/>
                  <a:ext cx="1424751" cy="512970"/>
                </a:xfrm>
                <a:prstGeom prst="rect">
                  <a:avLst/>
                </a:prstGeom>
              </p:spPr>
            </p:pic>
            <p:pic>
              <p:nvPicPr>
                <p:cNvPr id="59" name="图片 58">
                  <a:extLst>
                    <a:ext uri="{FF2B5EF4-FFF2-40B4-BE49-F238E27FC236}">
                      <a16:creationId xmlns:a16="http://schemas.microsoft.com/office/drawing/2014/main" id="{E23795B3-646B-9EF3-D1A4-2C4934560644}"/>
                    </a:ext>
                  </a:extLst>
                </p:cNvPr>
                <p:cNvPicPr>
                  <a:picLocks noChangeAspect="1"/>
                </p:cNvPicPr>
                <p:nvPr/>
              </p:nvPicPr>
              <p:blipFill>
                <a:blip r:embed="rId9"/>
                <a:stretch>
                  <a:fillRect/>
                </a:stretch>
              </p:blipFill>
              <p:spPr>
                <a:xfrm>
                  <a:off x="10494515" y="4120285"/>
                  <a:ext cx="1505919" cy="421010"/>
                </a:xfrm>
                <a:prstGeom prst="rect">
                  <a:avLst/>
                </a:prstGeom>
              </p:spPr>
            </p:pic>
          </p:grpSp>
        </p:grpSp>
        <p:pic>
          <p:nvPicPr>
            <p:cNvPr id="53" name="图片 52">
              <a:extLst>
                <a:ext uri="{FF2B5EF4-FFF2-40B4-BE49-F238E27FC236}">
                  <a16:creationId xmlns:a16="http://schemas.microsoft.com/office/drawing/2014/main" id="{5DDCC2E1-2010-5299-59D4-FA079C4746B7}"/>
                </a:ext>
              </a:extLst>
            </p:cNvPr>
            <p:cNvPicPr>
              <a:picLocks noChangeAspect="1"/>
            </p:cNvPicPr>
            <p:nvPr/>
          </p:nvPicPr>
          <p:blipFill>
            <a:blip r:embed="rId10"/>
            <a:stretch>
              <a:fillRect/>
            </a:stretch>
          </p:blipFill>
          <p:spPr>
            <a:xfrm>
              <a:off x="299223" y="4431703"/>
              <a:ext cx="626166" cy="683671"/>
            </a:xfrm>
            <a:prstGeom prst="rect">
              <a:avLst/>
            </a:prstGeom>
          </p:spPr>
        </p:pic>
      </p:grpSp>
      <p:sp>
        <p:nvSpPr>
          <p:cNvPr id="67" name="矩形 66">
            <a:extLst>
              <a:ext uri="{FF2B5EF4-FFF2-40B4-BE49-F238E27FC236}">
                <a16:creationId xmlns:a16="http://schemas.microsoft.com/office/drawing/2014/main" id="{F3543AB1-EFF9-B8A6-D056-CE04E87CA425}"/>
              </a:ext>
            </a:extLst>
          </p:cNvPr>
          <p:cNvSpPr/>
          <p:nvPr/>
        </p:nvSpPr>
        <p:spPr>
          <a:xfrm>
            <a:off x="247018" y="5751746"/>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a:t>
            </a:r>
            <a:endParaRPr lang="zh-CN" altLang="en-US" sz="1600" b="1" dirty="0">
              <a:latin typeface="腾讯体 W7" panose="020C08030202040F0204" pitchFamily="34" charset="-122"/>
              <a:ea typeface="腾讯体 W7" panose="020C08030202040F0204" pitchFamily="34" charset="-122"/>
            </a:endParaRPr>
          </a:p>
        </p:txBody>
      </p:sp>
      <p:sp>
        <p:nvSpPr>
          <p:cNvPr id="68" name="矩形 67">
            <a:extLst>
              <a:ext uri="{FF2B5EF4-FFF2-40B4-BE49-F238E27FC236}">
                <a16:creationId xmlns:a16="http://schemas.microsoft.com/office/drawing/2014/main" id="{D28BF976-EE83-7939-4D67-93BCC4368647}"/>
              </a:ext>
            </a:extLst>
          </p:cNvPr>
          <p:cNvSpPr/>
          <p:nvPr/>
        </p:nvSpPr>
        <p:spPr>
          <a:xfrm>
            <a:off x="2710080" y="5751746"/>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a:t>
            </a:r>
            <a:endParaRPr lang="zh-CN" altLang="en-US" sz="1600" b="1" dirty="0">
              <a:latin typeface="腾讯体 W7" panose="020C08030202040F0204" pitchFamily="34" charset="-122"/>
              <a:ea typeface="腾讯体 W7" panose="020C08030202040F0204" pitchFamily="34" charset="-122"/>
            </a:endParaRPr>
          </a:p>
        </p:txBody>
      </p:sp>
      <p:sp>
        <p:nvSpPr>
          <p:cNvPr id="69" name="矩形 68">
            <a:extLst>
              <a:ext uri="{FF2B5EF4-FFF2-40B4-BE49-F238E27FC236}">
                <a16:creationId xmlns:a16="http://schemas.microsoft.com/office/drawing/2014/main" id="{518D629E-6F9E-B534-CC3E-4C278E20D8E2}"/>
              </a:ext>
            </a:extLst>
          </p:cNvPr>
          <p:cNvSpPr/>
          <p:nvPr/>
        </p:nvSpPr>
        <p:spPr>
          <a:xfrm>
            <a:off x="5129920" y="5748790"/>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 customized</a:t>
            </a:r>
            <a:endParaRPr lang="zh-CN" altLang="en-US" sz="1600" b="1" dirty="0">
              <a:latin typeface="腾讯体 W7" panose="020C08030202040F0204" pitchFamily="34" charset="-122"/>
              <a:ea typeface="腾讯体 W7" panose="020C08030202040F0204" pitchFamily="34" charset="-122"/>
            </a:endParaRPr>
          </a:p>
        </p:txBody>
      </p:sp>
      <p:sp>
        <p:nvSpPr>
          <p:cNvPr id="70" name="矩形 69">
            <a:extLst>
              <a:ext uri="{FF2B5EF4-FFF2-40B4-BE49-F238E27FC236}">
                <a16:creationId xmlns:a16="http://schemas.microsoft.com/office/drawing/2014/main" id="{63F03BA5-51D8-1FBA-A807-910700725511}"/>
              </a:ext>
            </a:extLst>
          </p:cNvPr>
          <p:cNvSpPr/>
          <p:nvPr/>
        </p:nvSpPr>
        <p:spPr>
          <a:xfrm>
            <a:off x="9716353" y="5748790"/>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 +Open source </a:t>
            </a:r>
            <a:endParaRPr lang="zh-CN" altLang="en-US" sz="1600" b="1" dirty="0">
              <a:latin typeface="腾讯体 W7" panose="020C08030202040F0204" pitchFamily="34" charset="-122"/>
              <a:ea typeface="腾讯体 W7" panose="020C08030202040F0204" pitchFamily="34" charset="-122"/>
            </a:endParaRPr>
          </a:p>
        </p:txBody>
      </p:sp>
      <p:sp>
        <p:nvSpPr>
          <p:cNvPr id="71" name="矩形 70">
            <a:extLst>
              <a:ext uri="{FF2B5EF4-FFF2-40B4-BE49-F238E27FC236}">
                <a16:creationId xmlns:a16="http://schemas.microsoft.com/office/drawing/2014/main" id="{1B8C5796-6EFB-3EED-BAE3-3800D6584AD1}"/>
              </a:ext>
            </a:extLst>
          </p:cNvPr>
          <p:cNvSpPr/>
          <p:nvPr/>
        </p:nvSpPr>
        <p:spPr>
          <a:xfrm>
            <a:off x="247018" y="6236530"/>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Consistency</a:t>
            </a:r>
          </a:p>
          <a:p>
            <a:pPr algn="ctr"/>
            <a:r>
              <a:rPr lang="en-US" altLang="zh-CN" sz="1600" b="1" dirty="0">
                <a:latin typeface="腾讯体 W7" panose="020C08030202040F0204" pitchFamily="34" charset="-122"/>
                <a:ea typeface="腾讯体 W7" panose="020C08030202040F0204" pitchFamily="34" charset="-122"/>
              </a:rPr>
              <a:t>High availability</a:t>
            </a:r>
            <a:endParaRPr lang="zh-CN" altLang="en-US" sz="1600" b="1" dirty="0">
              <a:latin typeface="腾讯体 W7" panose="020C08030202040F0204" pitchFamily="34" charset="-122"/>
              <a:ea typeface="腾讯体 W7" panose="020C08030202040F0204" pitchFamily="34" charset="-122"/>
            </a:endParaRPr>
          </a:p>
        </p:txBody>
      </p:sp>
      <p:sp>
        <p:nvSpPr>
          <p:cNvPr id="72" name="矩形 71">
            <a:extLst>
              <a:ext uri="{FF2B5EF4-FFF2-40B4-BE49-F238E27FC236}">
                <a16:creationId xmlns:a16="http://schemas.microsoft.com/office/drawing/2014/main" id="{3D02C2BD-6A23-BC9E-B9E0-56D67787221F}"/>
              </a:ext>
            </a:extLst>
          </p:cNvPr>
          <p:cNvSpPr/>
          <p:nvPr/>
        </p:nvSpPr>
        <p:spPr>
          <a:xfrm>
            <a:off x="2710080" y="6236530"/>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Scalability</a:t>
            </a:r>
            <a:endParaRPr lang="zh-CN" altLang="en-US" sz="1600" b="1" dirty="0">
              <a:latin typeface="腾讯体 W7" panose="020C08030202040F0204" pitchFamily="34" charset="-122"/>
              <a:ea typeface="腾讯体 W7" panose="020C08030202040F0204" pitchFamily="34" charset="-122"/>
            </a:endParaRPr>
          </a:p>
        </p:txBody>
      </p:sp>
      <p:sp>
        <p:nvSpPr>
          <p:cNvPr id="73" name="矩形 72">
            <a:extLst>
              <a:ext uri="{FF2B5EF4-FFF2-40B4-BE49-F238E27FC236}">
                <a16:creationId xmlns:a16="http://schemas.microsoft.com/office/drawing/2014/main" id="{249A42C2-ACE1-4C43-FDAB-DFEC734B622A}"/>
              </a:ext>
            </a:extLst>
          </p:cNvPr>
          <p:cNvSpPr/>
          <p:nvPr/>
        </p:nvSpPr>
        <p:spPr>
          <a:xfrm>
            <a:off x="5129920" y="6233574"/>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High performance</a:t>
            </a:r>
            <a:endParaRPr lang="zh-CN" altLang="en-US" sz="1600" b="1" dirty="0">
              <a:latin typeface="腾讯体 W7" panose="020C08030202040F0204" pitchFamily="34" charset="-122"/>
              <a:ea typeface="腾讯体 W7" panose="020C08030202040F0204" pitchFamily="34" charset="-122"/>
            </a:endParaRPr>
          </a:p>
        </p:txBody>
      </p:sp>
      <p:sp>
        <p:nvSpPr>
          <p:cNvPr id="74" name="矩形 73">
            <a:extLst>
              <a:ext uri="{FF2B5EF4-FFF2-40B4-BE49-F238E27FC236}">
                <a16:creationId xmlns:a16="http://schemas.microsoft.com/office/drawing/2014/main" id="{56D0CA9A-66BB-17D6-0B0F-2052DDCB7750}"/>
              </a:ext>
            </a:extLst>
          </p:cNvPr>
          <p:cNvSpPr/>
          <p:nvPr/>
        </p:nvSpPr>
        <p:spPr>
          <a:xfrm>
            <a:off x="9716353" y="6233574"/>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Low cost</a:t>
            </a:r>
            <a:endParaRPr lang="zh-CN" altLang="en-US" sz="1600" b="1" dirty="0">
              <a:latin typeface="腾讯体 W7" panose="020C08030202040F0204" pitchFamily="34" charset="-122"/>
              <a:ea typeface="腾讯体 W7" panose="020C08030202040F0204" pitchFamily="34" charset="-122"/>
            </a:endParaRPr>
          </a:p>
        </p:txBody>
      </p:sp>
      <p:sp>
        <p:nvSpPr>
          <p:cNvPr id="75" name="文本框 74">
            <a:extLst>
              <a:ext uri="{FF2B5EF4-FFF2-40B4-BE49-F238E27FC236}">
                <a16:creationId xmlns:a16="http://schemas.microsoft.com/office/drawing/2014/main" id="{5E1FEC25-EF53-50C4-1271-0977BA4993FA}"/>
              </a:ext>
            </a:extLst>
          </p:cNvPr>
          <p:cNvSpPr txBox="1"/>
          <p:nvPr/>
        </p:nvSpPr>
        <p:spPr>
          <a:xfrm>
            <a:off x="6382789" y="1785087"/>
            <a:ext cx="2359941" cy="369332"/>
          </a:xfrm>
          <a:prstGeom prst="rect">
            <a:avLst/>
          </a:prstGeom>
          <a:noFill/>
        </p:spPr>
        <p:txBody>
          <a:bodyPr wrap="none" rtlCol="0">
            <a:spAutoFit/>
          </a:bodyPr>
          <a:lstStyle/>
          <a:p>
            <a:r>
              <a:rPr lang="en-US" altLang="zh-CN" b="1" dirty="0">
                <a:solidFill>
                  <a:srgbClr val="FF0000"/>
                </a:solidFill>
              </a:rPr>
              <a:t>First traditional bank</a:t>
            </a:r>
            <a:endParaRPr lang="zh-CN" altLang="en-US" b="1" dirty="0">
              <a:solidFill>
                <a:srgbClr val="FF0000"/>
              </a:solidFill>
            </a:endParaRPr>
          </a:p>
        </p:txBody>
      </p:sp>
      <p:cxnSp>
        <p:nvCxnSpPr>
          <p:cNvPr id="77" name="直接箭头连接符 76">
            <a:extLst>
              <a:ext uri="{FF2B5EF4-FFF2-40B4-BE49-F238E27FC236}">
                <a16:creationId xmlns:a16="http://schemas.microsoft.com/office/drawing/2014/main" id="{40882CFF-1868-B471-4FAA-327AC80C654A}"/>
              </a:ext>
            </a:extLst>
          </p:cNvPr>
          <p:cNvCxnSpPr>
            <a:cxnSpLocks/>
            <a:stCxn id="75" idx="2"/>
          </p:cNvCxnSpPr>
          <p:nvPr/>
        </p:nvCxnSpPr>
        <p:spPr>
          <a:xfrm>
            <a:off x="7562760" y="2154419"/>
            <a:ext cx="57840" cy="528785"/>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29776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11" name="组合 10">
            <a:extLst>
              <a:ext uri="{FF2B5EF4-FFF2-40B4-BE49-F238E27FC236}">
                <a16:creationId xmlns:a16="http://schemas.microsoft.com/office/drawing/2014/main" id="{1AB7CF07-7418-F7BE-A62B-371E85A7B609}"/>
              </a:ext>
            </a:extLst>
          </p:cNvPr>
          <p:cNvGrpSpPr/>
          <p:nvPr/>
        </p:nvGrpSpPr>
        <p:grpSpPr>
          <a:xfrm>
            <a:off x="40657" y="1607132"/>
            <a:ext cx="12134007" cy="3741070"/>
            <a:chOff x="28996" y="2205176"/>
            <a:chExt cx="12134007" cy="3741070"/>
          </a:xfrm>
        </p:grpSpPr>
        <p:cxnSp>
          <p:nvCxnSpPr>
            <p:cNvPr id="27" name="直接箭头连接符 12">
              <a:extLst>
                <a:ext uri="{FF2B5EF4-FFF2-40B4-BE49-F238E27FC236}">
                  <a16:creationId xmlns:a16="http://schemas.microsoft.com/office/drawing/2014/main" id="{58D93DD3-9CD0-EDAB-C1DE-3D343FC17BFD}"/>
                </a:ext>
              </a:extLst>
            </p:cNvPr>
            <p:cNvCxnSpPr>
              <a:cxnSpLocks/>
            </p:cNvCxnSpPr>
            <p:nvPr/>
          </p:nvCxnSpPr>
          <p:spPr>
            <a:xfrm>
              <a:off x="28996" y="5433959"/>
              <a:ext cx="12134007" cy="0"/>
            </a:xfrm>
            <a:prstGeom prst="straightConnector1">
              <a:avLst/>
            </a:prstGeom>
            <a:ln w="38100">
              <a:solidFill>
                <a:srgbClr val="0098ED"/>
              </a:solidFill>
              <a:tailEnd type="stealth"/>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5B5F80C-AE59-9ADD-C2FA-26F5F60E5A36}"/>
                </a:ext>
              </a:extLst>
            </p:cNvPr>
            <p:cNvSpPr/>
            <p:nvPr/>
          </p:nvSpPr>
          <p:spPr>
            <a:xfrm>
              <a:off x="571150"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29" name="直接连接符 14">
              <a:extLst>
                <a:ext uri="{FF2B5EF4-FFF2-40B4-BE49-F238E27FC236}">
                  <a16:creationId xmlns:a16="http://schemas.microsoft.com/office/drawing/2014/main" id="{FE1A3BBA-0CC8-5FD1-7385-E37E6882236B}"/>
                </a:ext>
              </a:extLst>
            </p:cNvPr>
            <p:cNvCxnSpPr>
              <a:cxnSpLocks/>
            </p:cNvCxnSpPr>
            <p:nvPr/>
          </p:nvCxnSpPr>
          <p:spPr>
            <a:xfrm>
              <a:off x="629232" y="5070509"/>
              <a:ext cx="0" cy="304405"/>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0" name="圆角矩形 5">
              <a:extLst>
                <a:ext uri="{FF2B5EF4-FFF2-40B4-BE49-F238E27FC236}">
                  <a16:creationId xmlns:a16="http://schemas.microsoft.com/office/drawing/2014/main" id="{E8435214-1856-46A0-ADEE-987690AA057D}"/>
                </a:ext>
              </a:extLst>
            </p:cNvPr>
            <p:cNvSpPr/>
            <p:nvPr/>
          </p:nvSpPr>
          <p:spPr>
            <a:xfrm>
              <a:off x="178316"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cxnSp>
          <p:nvCxnSpPr>
            <p:cNvPr id="31" name="直接连接符 6">
              <a:extLst>
                <a:ext uri="{FF2B5EF4-FFF2-40B4-BE49-F238E27FC236}">
                  <a16:creationId xmlns:a16="http://schemas.microsoft.com/office/drawing/2014/main" id="{6C2270F5-02F2-360E-4B34-708F98AEE8DC}"/>
                </a:ext>
              </a:extLst>
            </p:cNvPr>
            <p:cNvCxnSpPr>
              <a:cxnSpLocks/>
            </p:cNvCxnSpPr>
            <p:nvPr/>
          </p:nvCxnSpPr>
          <p:spPr>
            <a:xfrm>
              <a:off x="2076679" y="4973631"/>
              <a:ext cx="1619" cy="45294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44A52A52-28C7-55DB-01C0-E66E9662FD68}"/>
                </a:ext>
              </a:extLst>
            </p:cNvPr>
            <p:cNvSpPr/>
            <p:nvPr/>
          </p:nvSpPr>
          <p:spPr>
            <a:xfrm>
              <a:off x="2025378"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sp>
          <p:nvSpPr>
            <p:cNvPr id="33" name="圆角矩形 9">
              <a:extLst>
                <a:ext uri="{FF2B5EF4-FFF2-40B4-BE49-F238E27FC236}">
                  <a16:creationId xmlns:a16="http://schemas.microsoft.com/office/drawing/2014/main" id="{DF038641-8EA3-5DCA-041E-A02A1AC54CE0}"/>
                </a:ext>
              </a:extLst>
            </p:cNvPr>
            <p:cNvSpPr/>
            <p:nvPr/>
          </p:nvSpPr>
          <p:spPr>
            <a:xfrm>
              <a:off x="1613775" y="5579048"/>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2006</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34" name="Picture 2">
              <a:extLst>
                <a:ext uri="{FF2B5EF4-FFF2-40B4-BE49-F238E27FC236}">
                  <a16:creationId xmlns:a16="http://schemas.microsoft.com/office/drawing/2014/main" id="{6CBF7A8A-97BB-E3A0-8CA5-EB66E2019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908" y="4458454"/>
              <a:ext cx="1171565" cy="50203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a:extLst>
                <a:ext uri="{FF2B5EF4-FFF2-40B4-BE49-F238E27FC236}">
                  <a16:creationId xmlns:a16="http://schemas.microsoft.com/office/drawing/2014/main" id="{B1F10CB5-2B39-89F7-C281-8A09E27780E3}"/>
                </a:ext>
              </a:extLst>
            </p:cNvPr>
            <p:cNvGrpSpPr/>
            <p:nvPr/>
          </p:nvGrpSpPr>
          <p:grpSpPr>
            <a:xfrm>
              <a:off x="5596387" y="4432938"/>
              <a:ext cx="867531" cy="1504543"/>
              <a:chOff x="5596387" y="4432938"/>
              <a:chExt cx="867531" cy="1504543"/>
            </a:xfrm>
          </p:grpSpPr>
          <p:cxnSp>
            <p:nvCxnSpPr>
              <p:cNvPr id="64" name="直接连接符 7">
                <a:extLst>
                  <a:ext uri="{FF2B5EF4-FFF2-40B4-BE49-F238E27FC236}">
                    <a16:creationId xmlns:a16="http://schemas.microsoft.com/office/drawing/2014/main" id="{514321C5-5295-28D8-18BA-2EB19BFB9919}"/>
                  </a:ext>
                </a:extLst>
              </p:cNvPr>
              <p:cNvCxnSpPr>
                <a:cxnSpLocks/>
              </p:cNvCxnSpPr>
              <p:nvPr/>
            </p:nvCxnSpPr>
            <p:spPr>
              <a:xfrm>
                <a:off x="6030153" y="4432938"/>
                <a:ext cx="0" cy="974734"/>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5" name="圆角矩形 17">
                <a:extLst>
                  <a:ext uri="{FF2B5EF4-FFF2-40B4-BE49-F238E27FC236}">
                    <a16:creationId xmlns:a16="http://schemas.microsoft.com/office/drawing/2014/main" id="{54FE3915-C5B3-D791-7CD7-22A6C08948C6}"/>
                  </a:ext>
                </a:extLst>
              </p:cNvPr>
              <p:cNvSpPr/>
              <p:nvPr/>
            </p:nvSpPr>
            <p:spPr>
              <a:xfrm>
                <a:off x="5596387"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6" name="椭圆 65">
                <a:extLst>
                  <a:ext uri="{FF2B5EF4-FFF2-40B4-BE49-F238E27FC236}">
                    <a16:creationId xmlns:a16="http://schemas.microsoft.com/office/drawing/2014/main" id="{DA57B532-CDF2-74EE-CA47-FB1AF96F5685}"/>
                  </a:ext>
                </a:extLst>
              </p:cNvPr>
              <p:cNvSpPr/>
              <p:nvPr/>
            </p:nvSpPr>
            <p:spPr>
              <a:xfrm>
                <a:off x="5972071" y="5382575"/>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pic>
          <p:nvPicPr>
            <p:cNvPr id="42" name="图片 41">
              <a:extLst>
                <a:ext uri="{FF2B5EF4-FFF2-40B4-BE49-F238E27FC236}">
                  <a16:creationId xmlns:a16="http://schemas.microsoft.com/office/drawing/2014/main" id="{158E0218-5F68-7CB1-0A02-CE48E4F402E6}"/>
                </a:ext>
              </a:extLst>
            </p:cNvPr>
            <p:cNvPicPr>
              <a:picLocks noChangeAspect="1"/>
            </p:cNvPicPr>
            <p:nvPr/>
          </p:nvPicPr>
          <p:blipFill>
            <a:blip r:embed="rId4"/>
            <a:stretch>
              <a:fillRect/>
            </a:stretch>
          </p:blipFill>
          <p:spPr>
            <a:xfrm>
              <a:off x="5118259" y="3736368"/>
              <a:ext cx="1517786" cy="627898"/>
            </a:xfrm>
            <a:prstGeom prst="rect">
              <a:avLst/>
            </a:prstGeom>
          </p:spPr>
        </p:pic>
        <p:sp>
          <p:nvSpPr>
            <p:cNvPr id="43" name="椭圆 42">
              <a:extLst>
                <a:ext uri="{FF2B5EF4-FFF2-40B4-BE49-F238E27FC236}">
                  <a16:creationId xmlns:a16="http://schemas.microsoft.com/office/drawing/2014/main" id="{E7047D57-2696-B123-4BF2-08CA8A78095A}"/>
                </a:ext>
              </a:extLst>
            </p:cNvPr>
            <p:cNvSpPr/>
            <p:nvPr/>
          </p:nvSpPr>
          <p:spPr>
            <a:xfrm>
              <a:off x="3855754" y="5367011"/>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4" name="直接连接符 35">
              <a:extLst>
                <a:ext uri="{FF2B5EF4-FFF2-40B4-BE49-F238E27FC236}">
                  <a16:creationId xmlns:a16="http://schemas.microsoft.com/office/drawing/2014/main" id="{29E7DF25-EF6A-D8AF-44D2-F4972CDE9E7C}"/>
                </a:ext>
              </a:extLst>
            </p:cNvPr>
            <p:cNvCxnSpPr>
              <a:cxnSpLocks/>
            </p:cNvCxnSpPr>
            <p:nvPr/>
          </p:nvCxnSpPr>
          <p:spPr>
            <a:xfrm>
              <a:off x="3913836" y="4758444"/>
              <a:ext cx="0" cy="62413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5" name="圆角矩形 29">
              <a:extLst>
                <a:ext uri="{FF2B5EF4-FFF2-40B4-BE49-F238E27FC236}">
                  <a16:creationId xmlns:a16="http://schemas.microsoft.com/office/drawing/2014/main" id="{FF1CC116-0FE3-24E5-5218-E2C23EACE85F}"/>
                </a:ext>
              </a:extLst>
            </p:cNvPr>
            <p:cNvSpPr/>
            <p:nvPr/>
          </p:nvSpPr>
          <p:spPr>
            <a:xfrm>
              <a:off x="3520050"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46" name="图片 45">
              <a:extLst>
                <a:ext uri="{FF2B5EF4-FFF2-40B4-BE49-F238E27FC236}">
                  <a16:creationId xmlns:a16="http://schemas.microsoft.com/office/drawing/2014/main" id="{E046579B-CFF7-B29B-5F4A-AE8726C6865B}"/>
                </a:ext>
              </a:extLst>
            </p:cNvPr>
            <p:cNvPicPr>
              <a:picLocks noChangeAspect="1"/>
            </p:cNvPicPr>
            <p:nvPr/>
          </p:nvPicPr>
          <p:blipFill>
            <a:blip r:embed="rId5"/>
            <a:stretch>
              <a:fillRect/>
            </a:stretch>
          </p:blipFill>
          <p:spPr>
            <a:xfrm>
              <a:off x="3103921" y="4229381"/>
              <a:ext cx="1555516" cy="503371"/>
            </a:xfrm>
            <a:prstGeom prst="rect">
              <a:avLst/>
            </a:prstGeom>
          </p:spPr>
        </p:pic>
        <p:sp>
          <p:nvSpPr>
            <p:cNvPr id="47" name="椭圆 46">
              <a:extLst>
                <a:ext uri="{FF2B5EF4-FFF2-40B4-BE49-F238E27FC236}">
                  <a16:creationId xmlns:a16="http://schemas.microsoft.com/office/drawing/2014/main" id="{F78B0B31-752F-0491-386C-2C07ADC4762F}"/>
                </a:ext>
              </a:extLst>
            </p:cNvPr>
            <p:cNvSpPr/>
            <p:nvPr/>
          </p:nvSpPr>
          <p:spPr>
            <a:xfrm>
              <a:off x="7719100" y="5374914"/>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8" name="直接连接符 35">
              <a:extLst>
                <a:ext uri="{FF2B5EF4-FFF2-40B4-BE49-F238E27FC236}">
                  <a16:creationId xmlns:a16="http://schemas.microsoft.com/office/drawing/2014/main" id="{8BAB4D7B-C4B2-54F2-C62F-D9577D6F6B70}"/>
                </a:ext>
              </a:extLst>
            </p:cNvPr>
            <p:cNvCxnSpPr>
              <a:cxnSpLocks/>
            </p:cNvCxnSpPr>
            <p:nvPr/>
          </p:nvCxnSpPr>
          <p:spPr>
            <a:xfrm>
              <a:off x="7777182" y="4134313"/>
              <a:ext cx="0" cy="124826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9" name="圆角矩形 29">
              <a:extLst>
                <a:ext uri="{FF2B5EF4-FFF2-40B4-BE49-F238E27FC236}">
                  <a16:creationId xmlns:a16="http://schemas.microsoft.com/office/drawing/2014/main" id="{F01FC2DD-55D9-A276-D9D4-099790CB74E2}"/>
                </a:ext>
              </a:extLst>
            </p:cNvPr>
            <p:cNvSpPr/>
            <p:nvPr/>
          </p:nvSpPr>
          <p:spPr>
            <a:xfrm>
              <a:off x="7343416"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50" name="图片 49">
              <a:extLst>
                <a:ext uri="{FF2B5EF4-FFF2-40B4-BE49-F238E27FC236}">
                  <a16:creationId xmlns:a16="http://schemas.microsoft.com/office/drawing/2014/main" id="{C3532C13-F5F3-13D2-EFA4-56F002B5F3C1}"/>
                </a:ext>
              </a:extLst>
            </p:cNvPr>
            <p:cNvPicPr>
              <a:picLocks noChangeAspect="1"/>
            </p:cNvPicPr>
            <p:nvPr/>
          </p:nvPicPr>
          <p:blipFill>
            <a:blip r:embed="rId6"/>
            <a:stretch>
              <a:fillRect/>
            </a:stretch>
          </p:blipFill>
          <p:spPr>
            <a:xfrm>
              <a:off x="7052878" y="3332583"/>
              <a:ext cx="1498743" cy="674474"/>
            </a:xfrm>
            <a:prstGeom prst="rect">
              <a:avLst/>
            </a:prstGeom>
          </p:spPr>
        </p:pic>
        <p:grpSp>
          <p:nvGrpSpPr>
            <p:cNvPr id="51" name="组合 50">
              <a:extLst>
                <a:ext uri="{FF2B5EF4-FFF2-40B4-BE49-F238E27FC236}">
                  <a16:creationId xmlns:a16="http://schemas.microsoft.com/office/drawing/2014/main" id="{3E296DA2-438F-2FA2-6659-2D8B86694E08}"/>
                </a:ext>
              </a:extLst>
            </p:cNvPr>
            <p:cNvGrpSpPr/>
            <p:nvPr/>
          </p:nvGrpSpPr>
          <p:grpSpPr>
            <a:xfrm>
              <a:off x="8579739" y="2916816"/>
              <a:ext cx="1472741" cy="3027504"/>
              <a:chOff x="8285051" y="2916816"/>
              <a:chExt cx="1472741" cy="3027504"/>
            </a:xfrm>
          </p:grpSpPr>
          <p:cxnSp>
            <p:nvCxnSpPr>
              <p:cNvPr id="60" name="直接连接符 44">
                <a:extLst>
                  <a:ext uri="{FF2B5EF4-FFF2-40B4-BE49-F238E27FC236}">
                    <a16:creationId xmlns:a16="http://schemas.microsoft.com/office/drawing/2014/main" id="{987D1611-7ED4-D4F1-172E-E267AA600584}"/>
                  </a:ext>
                </a:extLst>
              </p:cNvPr>
              <p:cNvCxnSpPr>
                <a:cxnSpLocks/>
              </p:cNvCxnSpPr>
              <p:nvPr/>
            </p:nvCxnSpPr>
            <p:spPr>
              <a:xfrm>
                <a:off x="9021422" y="3505922"/>
                <a:ext cx="0" cy="186899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1" name="圆角矩形 29">
                <a:extLst>
                  <a:ext uri="{FF2B5EF4-FFF2-40B4-BE49-F238E27FC236}">
                    <a16:creationId xmlns:a16="http://schemas.microsoft.com/office/drawing/2014/main" id="{6B58DDF3-A6F8-8F6F-059F-E3B0C880C434}"/>
                  </a:ext>
                </a:extLst>
              </p:cNvPr>
              <p:cNvSpPr/>
              <p:nvPr/>
            </p:nvSpPr>
            <p:spPr>
              <a:xfrm>
                <a:off x="8587655"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2" name="椭圆 61">
                <a:extLst>
                  <a:ext uri="{FF2B5EF4-FFF2-40B4-BE49-F238E27FC236}">
                    <a16:creationId xmlns:a16="http://schemas.microsoft.com/office/drawing/2014/main" id="{4D98061E-C6F8-CCCF-D289-14241607A50D}"/>
                  </a:ext>
                </a:extLst>
              </p:cNvPr>
              <p:cNvSpPr/>
              <p:nvPr/>
            </p:nvSpPr>
            <p:spPr>
              <a:xfrm>
                <a:off x="8965530" y="5354075"/>
                <a:ext cx="124017" cy="122155"/>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pic>
            <p:nvPicPr>
              <p:cNvPr id="63" name="图片 62">
                <a:extLst>
                  <a:ext uri="{FF2B5EF4-FFF2-40B4-BE49-F238E27FC236}">
                    <a16:creationId xmlns:a16="http://schemas.microsoft.com/office/drawing/2014/main" id="{1839B1A9-6F58-74A2-B94B-AF8390A5F813}"/>
                  </a:ext>
                </a:extLst>
              </p:cNvPr>
              <p:cNvPicPr>
                <a:picLocks noChangeAspect="1"/>
              </p:cNvPicPr>
              <p:nvPr/>
            </p:nvPicPr>
            <p:blipFill>
              <a:blip r:embed="rId7"/>
              <a:stretch>
                <a:fillRect/>
              </a:stretch>
            </p:blipFill>
            <p:spPr>
              <a:xfrm>
                <a:off x="8285051" y="2916816"/>
                <a:ext cx="1472741" cy="546836"/>
              </a:xfrm>
              <a:prstGeom prst="rect">
                <a:avLst/>
              </a:prstGeom>
            </p:spPr>
          </p:pic>
        </p:grpSp>
        <p:grpSp>
          <p:nvGrpSpPr>
            <p:cNvPr id="52" name="组合 51">
              <a:extLst>
                <a:ext uri="{FF2B5EF4-FFF2-40B4-BE49-F238E27FC236}">
                  <a16:creationId xmlns:a16="http://schemas.microsoft.com/office/drawing/2014/main" id="{63F9D42C-6634-87C4-882C-C3EC9F24F065}"/>
                </a:ext>
              </a:extLst>
            </p:cNvPr>
            <p:cNvGrpSpPr/>
            <p:nvPr/>
          </p:nvGrpSpPr>
          <p:grpSpPr>
            <a:xfrm>
              <a:off x="10542757" y="2205176"/>
              <a:ext cx="1505919" cy="3741070"/>
              <a:chOff x="10542757" y="2205176"/>
              <a:chExt cx="1505919" cy="3741070"/>
            </a:xfrm>
          </p:grpSpPr>
          <p:cxnSp>
            <p:nvCxnSpPr>
              <p:cNvPr id="54" name="直接连接符 10">
                <a:extLst>
                  <a:ext uri="{FF2B5EF4-FFF2-40B4-BE49-F238E27FC236}">
                    <a16:creationId xmlns:a16="http://schemas.microsoft.com/office/drawing/2014/main" id="{82EB5644-5F70-31D8-896C-2681ED81401E}"/>
                  </a:ext>
                </a:extLst>
              </p:cNvPr>
              <p:cNvCxnSpPr>
                <a:cxnSpLocks/>
              </p:cNvCxnSpPr>
              <p:nvPr/>
            </p:nvCxnSpPr>
            <p:spPr>
              <a:xfrm flipH="1">
                <a:off x="11353798" y="3190234"/>
                <a:ext cx="1" cy="222685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55" name="圆角矩形 41">
                <a:extLst>
                  <a:ext uri="{FF2B5EF4-FFF2-40B4-BE49-F238E27FC236}">
                    <a16:creationId xmlns:a16="http://schemas.microsoft.com/office/drawing/2014/main" id="{92BF67B5-5D3A-C166-3F39-CAE57C56E7A8}"/>
                  </a:ext>
                </a:extLst>
              </p:cNvPr>
              <p:cNvSpPr/>
              <p:nvPr/>
            </p:nvSpPr>
            <p:spPr>
              <a:xfrm>
                <a:off x="10920032" y="5586822"/>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56" name="椭圆 55">
                <a:extLst>
                  <a:ext uri="{FF2B5EF4-FFF2-40B4-BE49-F238E27FC236}">
                    <a16:creationId xmlns:a16="http://schemas.microsoft.com/office/drawing/2014/main" id="{7452BF2B-77D6-113F-90B3-56B672DD64CF}"/>
                  </a:ext>
                </a:extLst>
              </p:cNvPr>
              <p:cNvSpPr/>
              <p:nvPr/>
            </p:nvSpPr>
            <p:spPr>
              <a:xfrm>
                <a:off x="11295717" y="5377420"/>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nvGrpSpPr>
              <p:cNvPr id="57" name="组合 56">
                <a:extLst>
                  <a:ext uri="{FF2B5EF4-FFF2-40B4-BE49-F238E27FC236}">
                    <a16:creationId xmlns:a16="http://schemas.microsoft.com/office/drawing/2014/main" id="{FF690895-34D8-8F4A-1D8B-397040ABA910}"/>
                  </a:ext>
                </a:extLst>
              </p:cNvPr>
              <p:cNvGrpSpPr/>
              <p:nvPr/>
            </p:nvGrpSpPr>
            <p:grpSpPr>
              <a:xfrm>
                <a:off x="10542757" y="2205176"/>
                <a:ext cx="1505919" cy="963502"/>
                <a:chOff x="10494515" y="4120285"/>
                <a:chExt cx="1505919" cy="963502"/>
              </a:xfrm>
            </p:grpSpPr>
            <p:pic>
              <p:nvPicPr>
                <p:cNvPr id="58" name="图片 57">
                  <a:extLst>
                    <a:ext uri="{FF2B5EF4-FFF2-40B4-BE49-F238E27FC236}">
                      <a16:creationId xmlns:a16="http://schemas.microsoft.com/office/drawing/2014/main" id="{1DCCAE7C-EB45-DC50-0757-ED278F6F38B0}"/>
                    </a:ext>
                  </a:extLst>
                </p:cNvPr>
                <p:cNvPicPr>
                  <a:picLocks noChangeAspect="1"/>
                </p:cNvPicPr>
                <p:nvPr/>
              </p:nvPicPr>
              <p:blipFill>
                <a:blip r:embed="rId8"/>
                <a:stretch>
                  <a:fillRect/>
                </a:stretch>
              </p:blipFill>
              <p:spPr>
                <a:xfrm>
                  <a:off x="10535100" y="4570817"/>
                  <a:ext cx="1424751" cy="512970"/>
                </a:xfrm>
                <a:prstGeom prst="rect">
                  <a:avLst/>
                </a:prstGeom>
              </p:spPr>
            </p:pic>
            <p:pic>
              <p:nvPicPr>
                <p:cNvPr id="59" name="图片 58">
                  <a:extLst>
                    <a:ext uri="{FF2B5EF4-FFF2-40B4-BE49-F238E27FC236}">
                      <a16:creationId xmlns:a16="http://schemas.microsoft.com/office/drawing/2014/main" id="{E23795B3-646B-9EF3-D1A4-2C4934560644}"/>
                    </a:ext>
                  </a:extLst>
                </p:cNvPr>
                <p:cNvPicPr>
                  <a:picLocks noChangeAspect="1"/>
                </p:cNvPicPr>
                <p:nvPr/>
              </p:nvPicPr>
              <p:blipFill>
                <a:blip r:embed="rId9"/>
                <a:stretch>
                  <a:fillRect/>
                </a:stretch>
              </p:blipFill>
              <p:spPr>
                <a:xfrm>
                  <a:off x="10494515" y="4120285"/>
                  <a:ext cx="1505919" cy="421010"/>
                </a:xfrm>
                <a:prstGeom prst="rect">
                  <a:avLst/>
                </a:prstGeom>
              </p:spPr>
            </p:pic>
          </p:grpSp>
        </p:grpSp>
        <p:pic>
          <p:nvPicPr>
            <p:cNvPr id="53" name="图片 52">
              <a:extLst>
                <a:ext uri="{FF2B5EF4-FFF2-40B4-BE49-F238E27FC236}">
                  <a16:creationId xmlns:a16="http://schemas.microsoft.com/office/drawing/2014/main" id="{5DDCC2E1-2010-5299-59D4-FA079C4746B7}"/>
                </a:ext>
              </a:extLst>
            </p:cNvPr>
            <p:cNvPicPr>
              <a:picLocks noChangeAspect="1"/>
            </p:cNvPicPr>
            <p:nvPr/>
          </p:nvPicPr>
          <p:blipFill>
            <a:blip r:embed="rId10"/>
            <a:stretch>
              <a:fillRect/>
            </a:stretch>
          </p:blipFill>
          <p:spPr>
            <a:xfrm>
              <a:off x="299223" y="4431703"/>
              <a:ext cx="626166" cy="683671"/>
            </a:xfrm>
            <a:prstGeom prst="rect">
              <a:avLst/>
            </a:prstGeom>
          </p:spPr>
        </p:pic>
      </p:grpSp>
      <p:sp>
        <p:nvSpPr>
          <p:cNvPr id="67" name="矩形 66">
            <a:extLst>
              <a:ext uri="{FF2B5EF4-FFF2-40B4-BE49-F238E27FC236}">
                <a16:creationId xmlns:a16="http://schemas.microsoft.com/office/drawing/2014/main" id="{F3543AB1-EFF9-B8A6-D056-CE04E87CA425}"/>
              </a:ext>
            </a:extLst>
          </p:cNvPr>
          <p:cNvSpPr/>
          <p:nvPr/>
        </p:nvSpPr>
        <p:spPr>
          <a:xfrm>
            <a:off x="247018" y="5751746"/>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a:t>
            </a:r>
            <a:endParaRPr lang="zh-CN" altLang="en-US" sz="1600" b="1" dirty="0">
              <a:latin typeface="腾讯体 W7" panose="020C08030202040F0204" pitchFamily="34" charset="-122"/>
              <a:ea typeface="腾讯体 W7" panose="020C08030202040F0204" pitchFamily="34" charset="-122"/>
            </a:endParaRPr>
          </a:p>
        </p:txBody>
      </p:sp>
      <p:sp>
        <p:nvSpPr>
          <p:cNvPr id="68" name="矩形 67">
            <a:extLst>
              <a:ext uri="{FF2B5EF4-FFF2-40B4-BE49-F238E27FC236}">
                <a16:creationId xmlns:a16="http://schemas.microsoft.com/office/drawing/2014/main" id="{D28BF976-EE83-7939-4D67-93BCC4368647}"/>
              </a:ext>
            </a:extLst>
          </p:cNvPr>
          <p:cNvSpPr/>
          <p:nvPr/>
        </p:nvSpPr>
        <p:spPr>
          <a:xfrm>
            <a:off x="2710080" y="5751746"/>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a:t>
            </a:r>
            <a:endParaRPr lang="zh-CN" altLang="en-US" sz="1600" b="1" dirty="0">
              <a:latin typeface="腾讯体 W7" panose="020C08030202040F0204" pitchFamily="34" charset="-122"/>
              <a:ea typeface="腾讯体 W7" panose="020C08030202040F0204" pitchFamily="34" charset="-122"/>
            </a:endParaRPr>
          </a:p>
        </p:txBody>
      </p:sp>
      <p:sp>
        <p:nvSpPr>
          <p:cNvPr id="69" name="矩形 68">
            <a:extLst>
              <a:ext uri="{FF2B5EF4-FFF2-40B4-BE49-F238E27FC236}">
                <a16:creationId xmlns:a16="http://schemas.microsoft.com/office/drawing/2014/main" id="{518D629E-6F9E-B534-CC3E-4C278E20D8E2}"/>
              </a:ext>
            </a:extLst>
          </p:cNvPr>
          <p:cNvSpPr/>
          <p:nvPr/>
        </p:nvSpPr>
        <p:spPr>
          <a:xfrm>
            <a:off x="5129920" y="5748790"/>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 customized</a:t>
            </a:r>
            <a:endParaRPr lang="zh-CN" altLang="en-US" sz="1600" b="1" dirty="0">
              <a:latin typeface="腾讯体 W7" panose="020C08030202040F0204" pitchFamily="34" charset="-122"/>
              <a:ea typeface="腾讯体 W7" panose="020C08030202040F0204" pitchFamily="34" charset="-122"/>
            </a:endParaRPr>
          </a:p>
        </p:txBody>
      </p:sp>
      <p:sp>
        <p:nvSpPr>
          <p:cNvPr id="70" name="矩形 69">
            <a:extLst>
              <a:ext uri="{FF2B5EF4-FFF2-40B4-BE49-F238E27FC236}">
                <a16:creationId xmlns:a16="http://schemas.microsoft.com/office/drawing/2014/main" id="{63F03BA5-51D8-1FBA-A807-910700725511}"/>
              </a:ext>
            </a:extLst>
          </p:cNvPr>
          <p:cNvSpPr/>
          <p:nvPr/>
        </p:nvSpPr>
        <p:spPr>
          <a:xfrm>
            <a:off x="9716353" y="5748790"/>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 +Open source </a:t>
            </a:r>
            <a:endParaRPr lang="zh-CN" altLang="en-US" sz="1600" b="1" dirty="0">
              <a:latin typeface="腾讯体 W7" panose="020C08030202040F0204" pitchFamily="34" charset="-122"/>
              <a:ea typeface="腾讯体 W7" panose="020C08030202040F0204" pitchFamily="34" charset="-122"/>
            </a:endParaRPr>
          </a:p>
        </p:txBody>
      </p:sp>
      <p:sp>
        <p:nvSpPr>
          <p:cNvPr id="71" name="矩形 70">
            <a:extLst>
              <a:ext uri="{FF2B5EF4-FFF2-40B4-BE49-F238E27FC236}">
                <a16:creationId xmlns:a16="http://schemas.microsoft.com/office/drawing/2014/main" id="{1B8C5796-6EFB-3EED-BAE3-3800D6584AD1}"/>
              </a:ext>
            </a:extLst>
          </p:cNvPr>
          <p:cNvSpPr/>
          <p:nvPr/>
        </p:nvSpPr>
        <p:spPr>
          <a:xfrm>
            <a:off x="247018" y="6236530"/>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Consistency</a:t>
            </a:r>
          </a:p>
          <a:p>
            <a:pPr algn="ctr"/>
            <a:r>
              <a:rPr lang="en-US" altLang="zh-CN" sz="1600" b="1" dirty="0">
                <a:latin typeface="腾讯体 W7" panose="020C08030202040F0204" pitchFamily="34" charset="-122"/>
                <a:ea typeface="腾讯体 W7" panose="020C08030202040F0204" pitchFamily="34" charset="-122"/>
              </a:rPr>
              <a:t>High availability</a:t>
            </a:r>
            <a:endParaRPr lang="zh-CN" altLang="en-US" sz="1600" b="1" dirty="0">
              <a:latin typeface="腾讯体 W7" panose="020C08030202040F0204" pitchFamily="34" charset="-122"/>
              <a:ea typeface="腾讯体 W7" panose="020C08030202040F0204" pitchFamily="34" charset="-122"/>
            </a:endParaRPr>
          </a:p>
        </p:txBody>
      </p:sp>
      <p:sp>
        <p:nvSpPr>
          <p:cNvPr id="72" name="矩形 71">
            <a:extLst>
              <a:ext uri="{FF2B5EF4-FFF2-40B4-BE49-F238E27FC236}">
                <a16:creationId xmlns:a16="http://schemas.microsoft.com/office/drawing/2014/main" id="{3D02C2BD-6A23-BC9E-B9E0-56D67787221F}"/>
              </a:ext>
            </a:extLst>
          </p:cNvPr>
          <p:cNvSpPr/>
          <p:nvPr/>
        </p:nvSpPr>
        <p:spPr>
          <a:xfrm>
            <a:off x="2710080" y="6236530"/>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Scalability</a:t>
            </a:r>
            <a:endParaRPr lang="zh-CN" altLang="en-US" sz="1600" b="1" dirty="0">
              <a:latin typeface="腾讯体 W7" panose="020C08030202040F0204" pitchFamily="34" charset="-122"/>
              <a:ea typeface="腾讯体 W7" panose="020C08030202040F0204" pitchFamily="34" charset="-122"/>
            </a:endParaRPr>
          </a:p>
        </p:txBody>
      </p:sp>
      <p:sp>
        <p:nvSpPr>
          <p:cNvPr id="73" name="矩形 72">
            <a:extLst>
              <a:ext uri="{FF2B5EF4-FFF2-40B4-BE49-F238E27FC236}">
                <a16:creationId xmlns:a16="http://schemas.microsoft.com/office/drawing/2014/main" id="{249A42C2-ACE1-4C43-FDAB-DFEC734B622A}"/>
              </a:ext>
            </a:extLst>
          </p:cNvPr>
          <p:cNvSpPr/>
          <p:nvPr/>
        </p:nvSpPr>
        <p:spPr>
          <a:xfrm>
            <a:off x="5129920" y="6233574"/>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High performance</a:t>
            </a:r>
            <a:endParaRPr lang="zh-CN" altLang="en-US" sz="1600" b="1" dirty="0">
              <a:latin typeface="腾讯体 W7" panose="020C08030202040F0204" pitchFamily="34" charset="-122"/>
              <a:ea typeface="腾讯体 W7" panose="020C08030202040F0204" pitchFamily="34" charset="-122"/>
            </a:endParaRPr>
          </a:p>
        </p:txBody>
      </p:sp>
      <p:sp>
        <p:nvSpPr>
          <p:cNvPr id="74" name="矩形 73">
            <a:extLst>
              <a:ext uri="{FF2B5EF4-FFF2-40B4-BE49-F238E27FC236}">
                <a16:creationId xmlns:a16="http://schemas.microsoft.com/office/drawing/2014/main" id="{56D0CA9A-66BB-17D6-0B0F-2052DDCB7750}"/>
              </a:ext>
            </a:extLst>
          </p:cNvPr>
          <p:cNvSpPr/>
          <p:nvPr/>
        </p:nvSpPr>
        <p:spPr>
          <a:xfrm>
            <a:off x="9716353" y="6233574"/>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Low cost</a:t>
            </a:r>
            <a:endParaRPr lang="zh-CN" altLang="en-US" sz="1600" b="1" dirty="0">
              <a:latin typeface="腾讯体 W7" panose="020C08030202040F0204" pitchFamily="34" charset="-122"/>
              <a:ea typeface="腾讯体 W7" panose="020C08030202040F0204" pitchFamily="34" charset="-122"/>
            </a:endParaRPr>
          </a:p>
        </p:txBody>
      </p:sp>
      <p:sp>
        <p:nvSpPr>
          <p:cNvPr id="75" name="文本框 74">
            <a:extLst>
              <a:ext uri="{FF2B5EF4-FFF2-40B4-BE49-F238E27FC236}">
                <a16:creationId xmlns:a16="http://schemas.microsoft.com/office/drawing/2014/main" id="{5E1FEC25-EF53-50C4-1271-0977BA4993FA}"/>
              </a:ext>
            </a:extLst>
          </p:cNvPr>
          <p:cNvSpPr txBox="1"/>
          <p:nvPr/>
        </p:nvSpPr>
        <p:spPr>
          <a:xfrm>
            <a:off x="7788843" y="1307637"/>
            <a:ext cx="2430474" cy="369332"/>
          </a:xfrm>
          <a:prstGeom prst="rect">
            <a:avLst/>
          </a:prstGeom>
          <a:noFill/>
        </p:spPr>
        <p:txBody>
          <a:bodyPr wrap="none" rtlCol="0">
            <a:spAutoFit/>
          </a:bodyPr>
          <a:lstStyle/>
          <a:p>
            <a:r>
              <a:rPr lang="en-US" altLang="zh-CN" b="1" dirty="0">
                <a:solidFill>
                  <a:srgbClr val="FF0000"/>
                </a:solidFill>
              </a:rPr>
              <a:t>First large-scale bank</a:t>
            </a:r>
            <a:endParaRPr lang="zh-CN" altLang="en-US" b="1" dirty="0">
              <a:solidFill>
                <a:srgbClr val="FF0000"/>
              </a:solidFill>
            </a:endParaRPr>
          </a:p>
        </p:txBody>
      </p:sp>
      <p:cxnSp>
        <p:nvCxnSpPr>
          <p:cNvPr id="77" name="直接箭头连接符 76">
            <a:extLst>
              <a:ext uri="{FF2B5EF4-FFF2-40B4-BE49-F238E27FC236}">
                <a16:creationId xmlns:a16="http://schemas.microsoft.com/office/drawing/2014/main" id="{40882CFF-1868-B471-4FAA-327AC80C654A}"/>
              </a:ext>
            </a:extLst>
          </p:cNvPr>
          <p:cNvCxnSpPr>
            <a:cxnSpLocks/>
            <a:stCxn id="75" idx="2"/>
          </p:cNvCxnSpPr>
          <p:nvPr/>
        </p:nvCxnSpPr>
        <p:spPr>
          <a:xfrm>
            <a:off x="9004080" y="1676969"/>
            <a:ext cx="22574" cy="528785"/>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29345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11" name="组合 10">
            <a:extLst>
              <a:ext uri="{FF2B5EF4-FFF2-40B4-BE49-F238E27FC236}">
                <a16:creationId xmlns:a16="http://schemas.microsoft.com/office/drawing/2014/main" id="{1AB7CF07-7418-F7BE-A62B-371E85A7B609}"/>
              </a:ext>
            </a:extLst>
          </p:cNvPr>
          <p:cNvGrpSpPr/>
          <p:nvPr/>
        </p:nvGrpSpPr>
        <p:grpSpPr>
          <a:xfrm>
            <a:off x="40657" y="1607132"/>
            <a:ext cx="12134007" cy="3741070"/>
            <a:chOff x="28996" y="2205176"/>
            <a:chExt cx="12134007" cy="3741070"/>
          </a:xfrm>
        </p:grpSpPr>
        <p:cxnSp>
          <p:nvCxnSpPr>
            <p:cNvPr id="27" name="直接箭头连接符 12">
              <a:extLst>
                <a:ext uri="{FF2B5EF4-FFF2-40B4-BE49-F238E27FC236}">
                  <a16:creationId xmlns:a16="http://schemas.microsoft.com/office/drawing/2014/main" id="{58D93DD3-9CD0-EDAB-C1DE-3D343FC17BFD}"/>
                </a:ext>
              </a:extLst>
            </p:cNvPr>
            <p:cNvCxnSpPr>
              <a:cxnSpLocks/>
            </p:cNvCxnSpPr>
            <p:nvPr/>
          </p:nvCxnSpPr>
          <p:spPr>
            <a:xfrm>
              <a:off x="28996" y="5433959"/>
              <a:ext cx="12134007" cy="0"/>
            </a:xfrm>
            <a:prstGeom prst="straightConnector1">
              <a:avLst/>
            </a:prstGeom>
            <a:ln w="38100">
              <a:solidFill>
                <a:srgbClr val="0098ED"/>
              </a:solidFill>
              <a:tailEnd type="stealth"/>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5B5F80C-AE59-9ADD-C2FA-26F5F60E5A36}"/>
                </a:ext>
              </a:extLst>
            </p:cNvPr>
            <p:cNvSpPr/>
            <p:nvPr/>
          </p:nvSpPr>
          <p:spPr>
            <a:xfrm>
              <a:off x="571150"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29" name="直接连接符 14">
              <a:extLst>
                <a:ext uri="{FF2B5EF4-FFF2-40B4-BE49-F238E27FC236}">
                  <a16:creationId xmlns:a16="http://schemas.microsoft.com/office/drawing/2014/main" id="{FE1A3BBA-0CC8-5FD1-7385-E37E6882236B}"/>
                </a:ext>
              </a:extLst>
            </p:cNvPr>
            <p:cNvCxnSpPr>
              <a:cxnSpLocks/>
            </p:cNvCxnSpPr>
            <p:nvPr/>
          </p:nvCxnSpPr>
          <p:spPr>
            <a:xfrm>
              <a:off x="629232" y="5070509"/>
              <a:ext cx="0" cy="304405"/>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0" name="圆角矩形 5">
              <a:extLst>
                <a:ext uri="{FF2B5EF4-FFF2-40B4-BE49-F238E27FC236}">
                  <a16:creationId xmlns:a16="http://schemas.microsoft.com/office/drawing/2014/main" id="{E8435214-1856-46A0-ADEE-987690AA057D}"/>
                </a:ext>
              </a:extLst>
            </p:cNvPr>
            <p:cNvSpPr/>
            <p:nvPr/>
          </p:nvSpPr>
          <p:spPr>
            <a:xfrm>
              <a:off x="178316"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cxnSp>
          <p:nvCxnSpPr>
            <p:cNvPr id="31" name="直接连接符 6">
              <a:extLst>
                <a:ext uri="{FF2B5EF4-FFF2-40B4-BE49-F238E27FC236}">
                  <a16:creationId xmlns:a16="http://schemas.microsoft.com/office/drawing/2014/main" id="{6C2270F5-02F2-360E-4B34-708F98AEE8DC}"/>
                </a:ext>
              </a:extLst>
            </p:cNvPr>
            <p:cNvCxnSpPr>
              <a:cxnSpLocks/>
            </p:cNvCxnSpPr>
            <p:nvPr/>
          </p:nvCxnSpPr>
          <p:spPr>
            <a:xfrm>
              <a:off x="2076679" y="4973631"/>
              <a:ext cx="1619" cy="45294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44A52A52-28C7-55DB-01C0-E66E9662FD68}"/>
                </a:ext>
              </a:extLst>
            </p:cNvPr>
            <p:cNvSpPr/>
            <p:nvPr/>
          </p:nvSpPr>
          <p:spPr>
            <a:xfrm>
              <a:off x="2025378" y="5386909"/>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sp>
          <p:nvSpPr>
            <p:cNvPr id="33" name="圆角矩形 9">
              <a:extLst>
                <a:ext uri="{FF2B5EF4-FFF2-40B4-BE49-F238E27FC236}">
                  <a16:creationId xmlns:a16="http://schemas.microsoft.com/office/drawing/2014/main" id="{DF038641-8EA3-5DCA-041E-A02A1AC54CE0}"/>
                </a:ext>
              </a:extLst>
            </p:cNvPr>
            <p:cNvSpPr/>
            <p:nvPr/>
          </p:nvSpPr>
          <p:spPr>
            <a:xfrm>
              <a:off x="1613775" y="5579048"/>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2006</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34" name="Picture 2">
              <a:extLst>
                <a:ext uri="{FF2B5EF4-FFF2-40B4-BE49-F238E27FC236}">
                  <a16:creationId xmlns:a16="http://schemas.microsoft.com/office/drawing/2014/main" id="{6CBF7A8A-97BB-E3A0-8CA5-EB66E2019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908" y="4458454"/>
              <a:ext cx="1171565" cy="50203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a:extLst>
                <a:ext uri="{FF2B5EF4-FFF2-40B4-BE49-F238E27FC236}">
                  <a16:creationId xmlns:a16="http://schemas.microsoft.com/office/drawing/2014/main" id="{B1F10CB5-2B39-89F7-C281-8A09E27780E3}"/>
                </a:ext>
              </a:extLst>
            </p:cNvPr>
            <p:cNvGrpSpPr/>
            <p:nvPr/>
          </p:nvGrpSpPr>
          <p:grpSpPr>
            <a:xfrm>
              <a:off x="5596387" y="4432938"/>
              <a:ext cx="867531" cy="1504543"/>
              <a:chOff x="5596387" y="4432938"/>
              <a:chExt cx="867531" cy="1504543"/>
            </a:xfrm>
          </p:grpSpPr>
          <p:cxnSp>
            <p:nvCxnSpPr>
              <p:cNvPr id="64" name="直接连接符 7">
                <a:extLst>
                  <a:ext uri="{FF2B5EF4-FFF2-40B4-BE49-F238E27FC236}">
                    <a16:creationId xmlns:a16="http://schemas.microsoft.com/office/drawing/2014/main" id="{514321C5-5295-28D8-18BA-2EB19BFB9919}"/>
                  </a:ext>
                </a:extLst>
              </p:cNvPr>
              <p:cNvCxnSpPr>
                <a:cxnSpLocks/>
              </p:cNvCxnSpPr>
              <p:nvPr/>
            </p:nvCxnSpPr>
            <p:spPr>
              <a:xfrm>
                <a:off x="6030153" y="4432938"/>
                <a:ext cx="0" cy="974734"/>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5" name="圆角矩形 17">
                <a:extLst>
                  <a:ext uri="{FF2B5EF4-FFF2-40B4-BE49-F238E27FC236}">
                    <a16:creationId xmlns:a16="http://schemas.microsoft.com/office/drawing/2014/main" id="{54FE3915-C5B3-D791-7CD7-22A6C08948C6}"/>
                  </a:ext>
                </a:extLst>
              </p:cNvPr>
              <p:cNvSpPr/>
              <p:nvPr/>
            </p:nvSpPr>
            <p:spPr>
              <a:xfrm>
                <a:off x="5596387" y="5578057"/>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6" name="椭圆 65">
                <a:extLst>
                  <a:ext uri="{FF2B5EF4-FFF2-40B4-BE49-F238E27FC236}">
                    <a16:creationId xmlns:a16="http://schemas.microsoft.com/office/drawing/2014/main" id="{DA57B532-CDF2-74EE-CA47-FB1AF96F5685}"/>
                  </a:ext>
                </a:extLst>
              </p:cNvPr>
              <p:cNvSpPr/>
              <p:nvPr/>
            </p:nvSpPr>
            <p:spPr>
              <a:xfrm>
                <a:off x="5972071" y="5382575"/>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pic>
          <p:nvPicPr>
            <p:cNvPr id="42" name="图片 41">
              <a:extLst>
                <a:ext uri="{FF2B5EF4-FFF2-40B4-BE49-F238E27FC236}">
                  <a16:creationId xmlns:a16="http://schemas.microsoft.com/office/drawing/2014/main" id="{158E0218-5F68-7CB1-0A02-CE48E4F402E6}"/>
                </a:ext>
              </a:extLst>
            </p:cNvPr>
            <p:cNvPicPr>
              <a:picLocks noChangeAspect="1"/>
            </p:cNvPicPr>
            <p:nvPr/>
          </p:nvPicPr>
          <p:blipFill>
            <a:blip r:embed="rId4"/>
            <a:stretch>
              <a:fillRect/>
            </a:stretch>
          </p:blipFill>
          <p:spPr>
            <a:xfrm>
              <a:off x="5118259" y="3736368"/>
              <a:ext cx="1517786" cy="627898"/>
            </a:xfrm>
            <a:prstGeom prst="rect">
              <a:avLst/>
            </a:prstGeom>
          </p:spPr>
        </p:pic>
        <p:sp>
          <p:nvSpPr>
            <p:cNvPr id="43" name="椭圆 42">
              <a:extLst>
                <a:ext uri="{FF2B5EF4-FFF2-40B4-BE49-F238E27FC236}">
                  <a16:creationId xmlns:a16="http://schemas.microsoft.com/office/drawing/2014/main" id="{E7047D57-2696-B123-4BF2-08CA8A78095A}"/>
                </a:ext>
              </a:extLst>
            </p:cNvPr>
            <p:cNvSpPr/>
            <p:nvPr/>
          </p:nvSpPr>
          <p:spPr>
            <a:xfrm>
              <a:off x="3855754" y="5367011"/>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4" name="直接连接符 35">
              <a:extLst>
                <a:ext uri="{FF2B5EF4-FFF2-40B4-BE49-F238E27FC236}">
                  <a16:creationId xmlns:a16="http://schemas.microsoft.com/office/drawing/2014/main" id="{29E7DF25-EF6A-D8AF-44D2-F4972CDE9E7C}"/>
                </a:ext>
              </a:extLst>
            </p:cNvPr>
            <p:cNvCxnSpPr>
              <a:cxnSpLocks/>
            </p:cNvCxnSpPr>
            <p:nvPr/>
          </p:nvCxnSpPr>
          <p:spPr>
            <a:xfrm>
              <a:off x="3913836" y="4758444"/>
              <a:ext cx="0" cy="62413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5" name="圆角矩形 29">
              <a:extLst>
                <a:ext uri="{FF2B5EF4-FFF2-40B4-BE49-F238E27FC236}">
                  <a16:creationId xmlns:a16="http://schemas.microsoft.com/office/drawing/2014/main" id="{FF1CC116-0FE3-24E5-5218-E2C23EACE85F}"/>
                </a:ext>
              </a:extLst>
            </p:cNvPr>
            <p:cNvSpPr/>
            <p:nvPr/>
          </p:nvSpPr>
          <p:spPr>
            <a:xfrm>
              <a:off x="3520050"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2008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46" name="图片 45">
              <a:extLst>
                <a:ext uri="{FF2B5EF4-FFF2-40B4-BE49-F238E27FC236}">
                  <a16:creationId xmlns:a16="http://schemas.microsoft.com/office/drawing/2014/main" id="{E046579B-CFF7-B29B-5F4A-AE8726C6865B}"/>
                </a:ext>
              </a:extLst>
            </p:cNvPr>
            <p:cNvPicPr>
              <a:picLocks noChangeAspect="1"/>
            </p:cNvPicPr>
            <p:nvPr/>
          </p:nvPicPr>
          <p:blipFill>
            <a:blip r:embed="rId5"/>
            <a:stretch>
              <a:fillRect/>
            </a:stretch>
          </p:blipFill>
          <p:spPr>
            <a:xfrm>
              <a:off x="3103921" y="4229381"/>
              <a:ext cx="1555516" cy="503371"/>
            </a:xfrm>
            <a:prstGeom prst="rect">
              <a:avLst/>
            </a:prstGeom>
          </p:spPr>
        </p:pic>
        <p:sp>
          <p:nvSpPr>
            <p:cNvPr id="47" name="椭圆 46">
              <a:extLst>
                <a:ext uri="{FF2B5EF4-FFF2-40B4-BE49-F238E27FC236}">
                  <a16:creationId xmlns:a16="http://schemas.microsoft.com/office/drawing/2014/main" id="{F78B0B31-752F-0491-386C-2C07ADC4762F}"/>
                </a:ext>
              </a:extLst>
            </p:cNvPr>
            <p:cNvSpPr/>
            <p:nvPr/>
          </p:nvSpPr>
          <p:spPr>
            <a:xfrm>
              <a:off x="7719100" y="5374914"/>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dirty="0">
                <a:solidFill>
                  <a:srgbClr val="000000"/>
                </a:solidFill>
                <a:latin typeface="腾讯体 W7" panose="020C08030202040F0204" pitchFamily="34" charset="-122"/>
                <a:ea typeface="腾讯体 W7" panose="020C08030202040F0204" pitchFamily="34" charset="-122"/>
                <a:sym typeface="Helvetica Neue"/>
              </a:endParaRPr>
            </a:p>
          </p:txBody>
        </p:sp>
        <p:cxnSp>
          <p:nvCxnSpPr>
            <p:cNvPr id="48" name="直接连接符 35">
              <a:extLst>
                <a:ext uri="{FF2B5EF4-FFF2-40B4-BE49-F238E27FC236}">
                  <a16:creationId xmlns:a16="http://schemas.microsoft.com/office/drawing/2014/main" id="{8BAB4D7B-C4B2-54F2-C62F-D9577D6F6B70}"/>
                </a:ext>
              </a:extLst>
            </p:cNvPr>
            <p:cNvCxnSpPr>
              <a:cxnSpLocks/>
            </p:cNvCxnSpPr>
            <p:nvPr/>
          </p:nvCxnSpPr>
          <p:spPr>
            <a:xfrm>
              <a:off x="7777182" y="4134313"/>
              <a:ext cx="0" cy="124826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49" name="圆角矩形 29">
              <a:extLst>
                <a:ext uri="{FF2B5EF4-FFF2-40B4-BE49-F238E27FC236}">
                  <a16:creationId xmlns:a16="http://schemas.microsoft.com/office/drawing/2014/main" id="{F01FC2DD-55D9-A276-D9D4-099790CB74E2}"/>
                </a:ext>
              </a:extLst>
            </p:cNvPr>
            <p:cNvSpPr/>
            <p:nvPr/>
          </p:nvSpPr>
          <p:spPr>
            <a:xfrm>
              <a:off x="7343416"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2018</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pic>
          <p:nvPicPr>
            <p:cNvPr id="50" name="图片 49">
              <a:extLst>
                <a:ext uri="{FF2B5EF4-FFF2-40B4-BE49-F238E27FC236}">
                  <a16:creationId xmlns:a16="http://schemas.microsoft.com/office/drawing/2014/main" id="{C3532C13-F5F3-13D2-EFA4-56F002B5F3C1}"/>
                </a:ext>
              </a:extLst>
            </p:cNvPr>
            <p:cNvPicPr>
              <a:picLocks noChangeAspect="1"/>
            </p:cNvPicPr>
            <p:nvPr/>
          </p:nvPicPr>
          <p:blipFill>
            <a:blip r:embed="rId6"/>
            <a:stretch>
              <a:fillRect/>
            </a:stretch>
          </p:blipFill>
          <p:spPr>
            <a:xfrm>
              <a:off x="7052878" y="3332583"/>
              <a:ext cx="1498743" cy="674474"/>
            </a:xfrm>
            <a:prstGeom prst="rect">
              <a:avLst/>
            </a:prstGeom>
          </p:spPr>
        </p:pic>
        <p:grpSp>
          <p:nvGrpSpPr>
            <p:cNvPr id="51" name="组合 50">
              <a:extLst>
                <a:ext uri="{FF2B5EF4-FFF2-40B4-BE49-F238E27FC236}">
                  <a16:creationId xmlns:a16="http://schemas.microsoft.com/office/drawing/2014/main" id="{3E296DA2-438F-2FA2-6659-2D8B86694E08}"/>
                </a:ext>
              </a:extLst>
            </p:cNvPr>
            <p:cNvGrpSpPr/>
            <p:nvPr/>
          </p:nvGrpSpPr>
          <p:grpSpPr>
            <a:xfrm>
              <a:off x="8579739" y="2916816"/>
              <a:ext cx="1472741" cy="3027504"/>
              <a:chOff x="8285051" y="2916816"/>
              <a:chExt cx="1472741" cy="3027504"/>
            </a:xfrm>
          </p:grpSpPr>
          <p:cxnSp>
            <p:nvCxnSpPr>
              <p:cNvPr id="60" name="直接连接符 44">
                <a:extLst>
                  <a:ext uri="{FF2B5EF4-FFF2-40B4-BE49-F238E27FC236}">
                    <a16:creationId xmlns:a16="http://schemas.microsoft.com/office/drawing/2014/main" id="{987D1611-7ED4-D4F1-172E-E267AA600584}"/>
                  </a:ext>
                </a:extLst>
              </p:cNvPr>
              <p:cNvCxnSpPr>
                <a:cxnSpLocks/>
              </p:cNvCxnSpPr>
              <p:nvPr/>
            </p:nvCxnSpPr>
            <p:spPr>
              <a:xfrm>
                <a:off x="9021422" y="3505922"/>
                <a:ext cx="0" cy="1868992"/>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61" name="圆角矩形 29">
                <a:extLst>
                  <a:ext uri="{FF2B5EF4-FFF2-40B4-BE49-F238E27FC236}">
                    <a16:creationId xmlns:a16="http://schemas.microsoft.com/office/drawing/2014/main" id="{6B58DDF3-A6F8-8F6F-059F-E3B0C880C434}"/>
                  </a:ext>
                </a:extLst>
              </p:cNvPr>
              <p:cNvSpPr/>
              <p:nvPr/>
            </p:nvSpPr>
            <p:spPr>
              <a:xfrm>
                <a:off x="8587655" y="5584896"/>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2020</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62" name="椭圆 61">
                <a:extLst>
                  <a:ext uri="{FF2B5EF4-FFF2-40B4-BE49-F238E27FC236}">
                    <a16:creationId xmlns:a16="http://schemas.microsoft.com/office/drawing/2014/main" id="{4D98061E-C6F8-CCCF-D289-14241607A50D}"/>
                  </a:ext>
                </a:extLst>
              </p:cNvPr>
              <p:cNvSpPr/>
              <p:nvPr/>
            </p:nvSpPr>
            <p:spPr>
              <a:xfrm>
                <a:off x="8965530" y="5354075"/>
                <a:ext cx="124017" cy="122155"/>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pic>
            <p:nvPicPr>
              <p:cNvPr id="63" name="图片 62">
                <a:extLst>
                  <a:ext uri="{FF2B5EF4-FFF2-40B4-BE49-F238E27FC236}">
                    <a16:creationId xmlns:a16="http://schemas.microsoft.com/office/drawing/2014/main" id="{1839B1A9-6F58-74A2-B94B-AF8390A5F813}"/>
                  </a:ext>
                </a:extLst>
              </p:cNvPr>
              <p:cNvPicPr>
                <a:picLocks noChangeAspect="1"/>
              </p:cNvPicPr>
              <p:nvPr/>
            </p:nvPicPr>
            <p:blipFill>
              <a:blip r:embed="rId7"/>
              <a:stretch>
                <a:fillRect/>
              </a:stretch>
            </p:blipFill>
            <p:spPr>
              <a:xfrm>
                <a:off x="8285051" y="2916816"/>
                <a:ext cx="1472741" cy="546836"/>
              </a:xfrm>
              <a:prstGeom prst="rect">
                <a:avLst/>
              </a:prstGeom>
            </p:spPr>
          </p:pic>
        </p:grpSp>
        <p:grpSp>
          <p:nvGrpSpPr>
            <p:cNvPr id="52" name="组合 51">
              <a:extLst>
                <a:ext uri="{FF2B5EF4-FFF2-40B4-BE49-F238E27FC236}">
                  <a16:creationId xmlns:a16="http://schemas.microsoft.com/office/drawing/2014/main" id="{63F9D42C-6634-87C4-882C-C3EC9F24F065}"/>
                </a:ext>
              </a:extLst>
            </p:cNvPr>
            <p:cNvGrpSpPr/>
            <p:nvPr/>
          </p:nvGrpSpPr>
          <p:grpSpPr>
            <a:xfrm>
              <a:off x="10542757" y="2205176"/>
              <a:ext cx="1505919" cy="3741070"/>
              <a:chOff x="10542757" y="2205176"/>
              <a:chExt cx="1505919" cy="3741070"/>
            </a:xfrm>
          </p:grpSpPr>
          <p:cxnSp>
            <p:nvCxnSpPr>
              <p:cNvPr id="54" name="直接连接符 10">
                <a:extLst>
                  <a:ext uri="{FF2B5EF4-FFF2-40B4-BE49-F238E27FC236}">
                    <a16:creationId xmlns:a16="http://schemas.microsoft.com/office/drawing/2014/main" id="{82EB5644-5F70-31D8-896C-2681ED81401E}"/>
                  </a:ext>
                </a:extLst>
              </p:cNvPr>
              <p:cNvCxnSpPr>
                <a:cxnSpLocks/>
              </p:cNvCxnSpPr>
              <p:nvPr/>
            </p:nvCxnSpPr>
            <p:spPr>
              <a:xfrm flipH="1">
                <a:off x="11353798" y="3190234"/>
                <a:ext cx="1" cy="2226851"/>
              </a:xfrm>
              <a:prstGeom prst="line">
                <a:avLst/>
              </a:prstGeom>
              <a:ln w="22225">
                <a:solidFill>
                  <a:srgbClr val="0098ED"/>
                </a:solidFill>
                <a:prstDash val="sysDot"/>
              </a:ln>
            </p:spPr>
            <p:style>
              <a:lnRef idx="1">
                <a:schemeClr val="accent1"/>
              </a:lnRef>
              <a:fillRef idx="0">
                <a:schemeClr val="accent1"/>
              </a:fillRef>
              <a:effectRef idx="0">
                <a:schemeClr val="accent1"/>
              </a:effectRef>
              <a:fontRef idx="minor">
                <a:schemeClr val="tx1"/>
              </a:fontRef>
            </p:style>
          </p:cxnSp>
          <p:sp>
            <p:nvSpPr>
              <p:cNvPr id="55" name="圆角矩形 41">
                <a:extLst>
                  <a:ext uri="{FF2B5EF4-FFF2-40B4-BE49-F238E27FC236}">
                    <a16:creationId xmlns:a16="http://schemas.microsoft.com/office/drawing/2014/main" id="{92BF67B5-5D3A-C166-3F39-CAE57C56E7A8}"/>
                  </a:ext>
                </a:extLst>
              </p:cNvPr>
              <p:cNvSpPr/>
              <p:nvPr/>
            </p:nvSpPr>
            <p:spPr>
              <a:xfrm>
                <a:off x="10920032" y="5586822"/>
                <a:ext cx="867531" cy="359424"/>
              </a:xfrm>
              <a:prstGeom prst="roundRect">
                <a:avLst/>
              </a:prstGeom>
              <a:solidFill>
                <a:srgbClr val="1954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r>
                  <a:rPr lang="en-US" altLang="zh-CN" sz="1200" b="1" kern="0" dirty="0">
                    <a:solidFill>
                      <a:srgbClr val="FFFFFF"/>
                    </a:solidFill>
                    <a:latin typeface="腾讯体 W7" panose="020C08030202040F0204" pitchFamily="34" charset="-122"/>
                    <a:ea typeface="腾讯体 W7" panose="020C08030202040F0204" pitchFamily="34" charset="-122"/>
                    <a:sym typeface="Helvetica Neue"/>
                  </a:rPr>
                  <a:t>2024</a:t>
                </a:r>
                <a:endParaRPr lang="zh-CN" altLang="en-US" sz="1200" b="1" kern="0" dirty="0">
                  <a:solidFill>
                    <a:srgbClr val="FFFFFF"/>
                  </a:solidFill>
                  <a:latin typeface="腾讯体 W7" panose="020C08030202040F0204" pitchFamily="34" charset="-122"/>
                  <a:ea typeface="腾讯体 W7" panose="020C08030202040F0204" pitchFamily="34" charset="-122"/>
                  <a:sym typeface="Helvetica Neue"/>
                </a:endParaRPr>
              </a:p>
            </p:txBody>
          </p:sp>
          <p:sp>
            <p:nvSpPr>
              <p:cNvPr id="56" name="椭圆 55">
                <a:extLst>
                  <a:ext uri="{FF2B5EF4-FFF2-40B4-BE49-F238E27FC236}">
                    <a16:creationId xmlns:a16="http://schemas.microsoft.com/office/drawing/2014/main" id="{7452BF2B-77D6-113F-90B3-56B672DD64CF}"/>
                  </a:ext>
                </a:extLst>
              </p:cNvPr>
              <p:cNvSpPr/>
              <p:nvPr/>
            </p:nvSpPr>
            <p:spPr>
              <a:xfrm>
                <a:off x="11295717" y="5377420"/>
                <a:ext cx="116165" cy="109219"/>
              </a:xfrm>
              <a:prstGeom prst="ellipse">
                <a:avLst/>
              </a:prstGeom>
              <a:solidFill>
                <a:schemeClr val="bg1">
                  <a:lumMod val="95000"/>
                </a:schemeClr>
              </a:solidFill>
              <a:ln w="25400">
                <a:solidFill>
                  <a:srgbClr val="00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09" fontAlgn="auto" hangingPunct="0">
                  <a:spcBef>
                    <a:spcPts val="0"/>
                  </a:spcBef>
                  <a:spcAft>
                    <a:spcPts val="0"/>
                  </a:spcAft>
                </a:pPr>
                <a:endParaRPr lang="zh-CN" altLang="en-US" sz="1200" b="1" kern="0">
                  <a:solidFill>
                    <a:srgbClr val="000000"/>
                  </a:solidFill>
                  <a:latin typeface="腾讯体 W7" panose="020C08030202040F0204" pitchFamily="34" charset="-122"/>
                  <a:ea typeface="腾讯体 W7" panose="020C08030202040F0204" pitchFamily="34" charset="-122"/>
                  <a:sym typeface="Helvetica Neue"/>
                </a:endParaRPr>
              </a:p>
            </p:txBody>
          </p:sp>
          <p:grpSp>
            <p:nvGrpSpPr>
              <p:cNvPr id="57" name="组合 56">
                <a:extLst>
                  <a:ext uri="{FF2B5EF4-FFF2-40B4-BE49-F238E27FC236}">
                    <a16:creationId xmlns:a16="http://schemas.microsoft.com/office/drawing/2014/main" id="{FF690895-34D8-8F4A-1D8B-397040ABA910}"/>
                  </a:ext>
                </a:extLst>
              </p:cNvPr>
              <p:cNvGrpSpPr/>
              <p:nvPr/>
            </p:nvGrpSpPr>
            <p:grpSpPr>
              <a:xfrm>
                <a:off x="10542757" y="2205176"/>
                <a:ext cx="1505919" cy="963502"/>
                <a:chOff x="10494515" y="4120285"/>
                <a:chExt cx="1505919" cy="963502"/>
              </a:xfrm>
            </p:grpSpPr>
            <p:pic>
              <p:nvPicPr>
                <p:cNvPr id="58" name="图片 57">
                  <a:extLst>
                    <a:ext uri="{FF2B5EF4-FFF2-40B4-BE49-F238E27FC236}">
                      <a16:creationId xmlns:a16="http://schemas.microsoft.com/office/drawing/2014/main" id="{1DCCAE7C-EB45-DC50-0757-ED278F6F38B0}"/>
                    </a:ext>
                  </a:extLst>
                </p:cNvPr>
                <p:cNvPicPr>
                  <a:picLocks noChangeAspect="1"/>
                </p:cNvPicPr>
                <p:nvPr/>
              </p:nvPicPr>
              <p:blipFill>
                <a:blip r:embed="rId8"/>
                <a:stretch>
                  <a:fillRect/>
                </a:stretch>
              </p:blipFill>
              <p:spPr>
                <a:xfrm>
                  <a:off x="10535100" y="4570817"/>
                  <a:ext cx="1424751" cy="512970"/>
                </a:xfrm>
                <a:prstGeom prst="rect">
                  <a:avLst/>
                </a:prstGeom>
              </p:spPr>
            </p:pic>
            <p:pic>
              <p:nvPicPr>
                <p:cNvPr id="59" name="图片 58">
                  <a:extLst>
                    <a:ext uri="{FF2B5EF4-FFF2-40B4-BE49-F238E27FC236}">
                      <a16:creationId xmlns:a16="http://schemas.microsoft.com/office/drawing/2014/main" id="{E23795B3-646B-9EF3-D1A4-2C4934560644}"/>
                    </a:ext>
                  </a:extLst>
                </p:cNvPr>
                <p:cNvPicPr>
                  <a:picLocks noChangeAspect="1"/>
                </p:cNvPicPr>
                <p:nvPr/>
              </p:nvPicPr>
              <p:blipFill>
                <a:blip r:embed="rId9"/>
                <a:stretch>
                  <a:fillRect/>
                </a:stretch>
              </p:blipFill>
              <p:spPr>
                <a:xfrm>
                  <a:off x="10494515" y="4120285"/>
                  <a:ext cx="1505919" cy="421010"/>
                </a:xfrm>
                <a:prstGeom prst="rect">
                  <a:avLst/>
                </a:prstGeom>
              </p:spPr>
            </p:pic>
          </p:grpSp>
        </p:grpSp>
        <p:pic>
          <p:nvPicPr>
            <p:cNvPr id="53" name="图片 52">
              <a:extLst>
                <a:ext uri="{FF2B5EF4-FFF2-40B4-BE49-F238E27FC236}">
                  <a16:creationId xmlns:a16="http://schemas.microsoft.com/office/drawing/2014/main" id="{5DDCC2E1-2010-5299-59D4-FA079C4746B7}"/>
                </a:ext>
              </a:extLst>
            </p:cNvPr>
            <p:cNvPicPr>
              <a:picLocks noChangeAspect="1"/>
            </p:cNvPicPr>
            <p:nvPr/>
          </p:nvPicPr>
          <p:blipFill>
            <a:blip r:embed="rId10"/>
            <a:stretch>
              <a:fillRect/>
            </a:stretch>
          </p:blipFill>
          <p:spPr>
            <a:xfrm>
              <a:off x="299223" y="4431703"/>
              <a:ext cx="626166" cy="683671"/>
            </a:xfrm>
            <a:prstGeom prst="rect">
              <a:avLst/>
            </a:prstGeom>
          </p:spPr>
        </p:pic>
      </p:grpSp>
      <p:sp>
        <p:nvSpPr>
          <p:cNvPr id="67" name="矩形 66">
            <a:extLst>
              <a:ext uri="{FF2B5EF4-FFF2-40B4-BE49-F238E27FC236}">
                <a16:creationId xmlns:a16="http://schemas.microsoft.com/office/drawing/2014/main" id="{F3543AB1-EFF9-B8A6-D056-CE04E87CA425}"/>
              </a:ext>
            </a:extLst>
          </p:cNvPr>
          <p:cNvSpPr/>
          <p:nvPr/>
        </p:nvSpPr>
        <p:spPr>
          <a:xfrm>
            <a:off x="247018" y="5751746"/>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a:t>
            </a:r>
            <a:endParaRPr lang="zh-CN" altLang="en-US" sz="1600" b="1" dirty="0">
              <a:latin typeface="腾讯体 W7" panose="020C08030202040F0204" pitchFamily="34" charset="-122"/>
              <a:ea typeface="腾讯体 W7" panose="020C08030202040F0204" pitchFamily="34" charset="-122"/>
            </a:endParaRPr>
          </a:p>
        </p:txBody>
      </p:sp>
      <p:sp>
        <p:nvSpPr>
          <p:cNvPr id="68" name="矩形 67">
            <a:extLst>
              <a:ext uri="{FF2B5EF4-FFF2-40B4-BE49-F238E27FC236}">
                <a16:creationId xmlns:a16="http://schemas.microsoft.com/office/drawing/2014/main" id="{D28BF976-EE83-7939-4D67-93BCC4368647}"/>
              </a:ext>
            </a:extLst>
          </p:cNvPr>
          <p:cNvSpPr/>
          <p:nvPr/>
        </p:nvSpPr>
        <p:spPr>
          <a:xfrm>
            <a:off x="2710080" y="5751746"/>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a:t>
            </a:r>
            <a:endParaRPr lang="zh-CN" altLang="en-US" sz="1600" b="1" dirty="0">
              <a:latin typeface="腾讯体 W7" panose="020C08030202040F0204" pitchFamily="34" charset="-122"/>
              <a:ea typeface="腾讯体 W7" panose="020C08030202040F0204" pitchFamily="34" charset="-122"/>
            </a:endParaRPr>
          </a:p>
        </p:txBody>
      </p:sp>
      <p:sp>
        <p:nvSpPr>
          <p:cNvPr id="69" name="矩形 68">
            <a:extLst>
              <a:ext uri="{FF2B5EF4-FFF2-40B4-BE49-F238E27FC236}">
                <a16:creationId xmlns:a16="http://schemas.microsoft.com/office/drawing/2014/main" id="{518D629E-6F9E-B534-CC3E-4C278E20D8E2}"/>
              </a:ext>
            </a:extLst>
          </p:cNvPr>
          <p:cNvSpPr/>
          <p:nvPr/>
        </p:nvSpPr>
        <p:spPr>
          <a:xfrm>
            <a:off x="5129920" y="5748790"/>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Open source customized</a:t>
            </a:r>
            <a:endParaRPr lang="zh-CN" altLang="en-US" sz="1600" b="1" dirty="0">
              <a:latin typeface="腾讯体 W7" panose="020C08030202040F0204" pitchFamily="34" charset="-122"/>
              <a:ea typeface="腾讯体 W7" panose="020C08030202040F0204" pitchFamily="34" charset="-122"/>
            </a:endParaRPr>
          </a:p>
        </p:txBody>
      </p:sp>
      <p:sp>
        <p:nvSpPr>
          <p:cNvPr id="70" name="矩形 69">
            <a:extLst>
              <a:ext uri="{FF2B5EF4-FFF2-40B4-BE49-F238E27FC236}">
                <a16:creationId xmlns:a16="http://schemas.microsoft.com/office/drawing/2014/main" id="{63F03BA5-51D8-1FBA-A807-910700725511}"/>
              </a:ext>
            </a:extLst>
          </p:cNvPr>
          <p:cNvSpPr/>
          <p:nvPr/>
        </p:nvSpPr>
        <p:spPr>
          <a:xfrm>
            <a:off x="9716353" y="5748790"/>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Self-develop +Open source </a:t>
            </a:r>
            <a:endParaRPr lang="zh-CN" altLang="en-US" sz="1600" b="1" dirty="0">
              <a:latin typeface="腾讯体 W7" panose="020C08030202040F0204" pitchFamily="34" charset="-122"/>
              <a:ea typeface="腾讯体 W7" panose="020C08030202040F0204" pitchFamily="34" charset="-122"/>
            </a:endParaRPr>
          </a:p>
        </p:txBody>
      </p:sp>
      <p:sp>
        <p:nvSpPr>
          <p:cNvPr id="71" name="矩形 70">
            <a:extLst>
              <a:ext uri="{FF2B5EF4-FFF2-40B4-BE49-F238E27FC236}">
                <a16:creationId xmlns:a16="http://schemas.microsoft.com/office/drawing/2014/main" id="{1B8C5796-6EFB-3EED-BAE3-3800D6584AD1}"/>
              </a:ext>
            </a:extLst>
          </p:cNvPr>
          <p:cNvSpPr/>
          <p:nvPr/>
        </p:nvSpPr>
        <p:spPr>
          <a:xfrm>
            <a:off x="247018" y="6236530"/>
            <a:ext cx="2357505"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Consistency</a:t>
            </a:r>
          </a:p>
          <a:p>
            <a:pPr algn="ctr"/>
            <a:r>
              <a:rPr lang="en-US" altLang="zh-CN" sz="1600" b="1" dirty="0">
                <a:latin typeface="腾讯体 W7" panose="020C08030202040F0204" pitchFamily="34" charset="-122"/>
                <a:ea typeface="腾讯体 W7" panose="020C08030202040F0204" pitchFamily="34" charset="-122"/>
              </a:rPr>
              <a:t>High availability</a:t>
            </a:r>
            <a:endParaRPr lang="zh-CN" altLang="en-US" sz="1600" b="1" dirty="0">
              <a:latin typeface="腾讯体 W7" panose="020C08030202040F0204" pitchFamily="34" charset="-122"/>
              <a:ea typeface="腾讯体 W7" panose="020C08030202040F0204" pitchFamily="34" charset="-122"/>
            </a:endParaRPr>
          </a:p>
        </p:txBody>
      </p:sp>
      <p:sp>
        <p:nvSpPr>
          <p:cNvPr id="72" name="矩形 71">
            <a:extLst>
              <a:ext uri="{FF2B5EF4-FFF2-40B4-BE49-F238E27FC236}">
                <a16:creationId xmlns:a16="http://schemas.microsoft.com/office/drawing/2014/main" id="{3D02C2BD-6A23-BC9E-B9E0-56D67787221F}"/>
              </a:ext>
            </a:extLst>
          </p:cNvPr>
          <p:cNvSpPr/>
          <p:nvPr/>
        </p:nvSpPr>
        <p:spPr>
          <a:xfrm>
            <a:off x="2710080" y="6236530"/>
            <a:ext cx="2273618"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Scalability</a:t>
            </a:r>
            <a:endParaRPr lang="zh-CN" altLang="en-US" sz="1600" b="1" dirty="0">
              <a:latin typeface="腾讯体 W7" panose="020C08030202040F0204" pitchFamily="34" charset="-122"/>
              <a:ea typeface="腾讯体 W7" panose="020C08030202040F0204" pitchFamily="34" charset="-122"/>
            </a:endParaRPr>
          </a:p>
        </p:txBody>
      </p:sp>
      <p:sp>
        <p:nvSpPr>
          <p:cNvPr id="73" name="矩形 72">
            <a:extLst>
              <a:ext uri="{FF2B5EF4-FFF2-40B4-BE49-F238E27FC236}">
                <a16:creationId xmlns:a16="http://schemas.microsoft.com/office/drawing/2014/main" id="{249A42C2-ACE1-4C43-FDAB-DFEC734B622A}"/>
              </a:ext>
            </a:extLst>
          </p:cNvPr>
          <p:cNvSpPr/>
          <p:nvPr/>
        </p:nvSpPr>
        <p:spPr>
          <a:xfrm>
            <a:off x="5129920" y="6233574"/>
            <a:ext cx="4480877"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High performance</a:t>
            </a:r>
            <a:endParaRPr lang="zh-CN" altLang="en-US" sz="1600" b="1" dirty="0">
              <a:latin typeface="腾讯体 W7" panose="020C08030202040F0204" pitchFamily="34" charset="-122"/>
              <a:ea typeface="腾讯体 W7" panose="020C08030202040F0204" pitchFamily="34" charset="-122"/>
            </a:endParaRPr>
          </a:p>
        </p:txBody>
      </p:sp>
      <p:sp>
        <p:nvSpPr>
          <p:cNvPr id="74" name="矩形 73">
            <a:extLst>
              <a:ext uri="{FF2B5EF4-FFF2-40B4-BE49-F238E27FC236}">
                <a16:creationId xmlns:a16="http://schemas.microsoft.com/office/drawing/2014/main" id="{56D0CA9A-66BB-17D6-0B0F-2052DDCB7750}"/>
              </a:ext>
            </a:extLst>
          </p:cNvPr>
          <p:cNvSpPr/>
          <p:nvPr/>
        </p:nvSpPr>
        <p:spPr>
          <a:xfrm>
            <a:off x="9716353" y="6233574"/>
            <a:ext cx="2387529" cy="454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腾讯体 W7" panose="020C08030202040F0204" pitchFamily="34" charset="-122"/>
                <a:ea typeface="腾讯体 W7" panose="020C08030202040F0204" pitchFamily="34" charset="-122"/>
              </a:rPr>
              <a:t>Low cost</a:t>
            </a:r>
            <a:endParaRPr lang="zh-CN" altLang="en-US" sz="1600" b="1" dirty="0">
              <a:latin typeface="腾讯体 W7" panose="020C08030202040F0204" pitchFamily="34" charset="-122"/>
              <a:ea typeface="腾讯体 W7" panose="020C08030202040F0204" pitchFamily="34" charset="-122"/>
            </a:endParaRPr>
          </a:p>
        </p:txBody>
      </p:sp>
      <p:sp>
        <p:nvSpPr>
          <p:cNvPr id="75" name="文本框 74">
            <a:extLst>
              <a:ext uri="{FF2B5EF4-FFF2-40B4-BE49-F238E27FC236}">
                <a16:creationId xmlns:a16="http://schemas.microsoft.com/office/drawing/2014/main" id="{5E1FEC25-EF53-50C4-1271-0977BA4993FA}"/>
              </a:ext>
            </a:extLst>
          </p:cNvPr>
          <p:cNvSpPr txBox="1"/>
          <p:nvPr/>
        </p:nvSpPr>
        <p:spPr>
          <a:xfrm>
            <a:off x="9395896" y="680207"/>
            <a:ext cx="1826141" cy="369332"/>
          </a:xfrm>
          <a:prstGeom prst="rect">
            <a:avLst/>
          </a:prstGeom>
          <a:noFill/>
        </p:spPr>
        <p:txBody>
          <a:bodyPr wrap="none" rtlCol="0">
            <a:spAutoFit/>
          </a:bodyPr>
          <a:lstStyle/>
          <a:p>
            <a:r>
              <a:rPr lang="en-US" altLang="zh-CN" b="1" dirty="0">
                <a:solidFill>
                  <a:srgbClr val="FF0000"/>
                </a:solidFill>
              </a:rPr>
              <a:t>First top 4 bank</a:t>
            </a:r>
            <a:endParaRPr lang="zh-CN" altLang="en-US" b="1" dirty="0">
              <a:solidFill>
                <a:srgbClr val="FF0000"/>
              </a:solidFill>
            </a:endParaRPr>
          </a:p>
        </p:txBody>
      </p:sp>
      <p:cxnSp>
        <p:nvCxnSpPr>
          <p:cNvPr id="77" name="直接箭头连接符 76">
            <a:extLst>
              <a:ext uri="{FF2B5EF4-FFF2-40B4-BE49-F238E27FC236}">
                <a16:creationId xmlns:a16="http://schemas.microsoft.com/office/drawing/2014/main" id="{40882CFF-1868-B471-4FAA-327AC80C654A}"/>
              </a:ext>
            </a:extLst>
          </p:cNvPr>
          <p:cNvCxnSpPr>
            <a:cxnSpLocks/>
            <a:stCxn id="75" idx="2"/>
          </p:cNvCxnSpPr>
          <p:nvPr/>
        </p:nvCxnSpPr>
        <p:spPr>
          <a:xfrm>
            <a:off x="10308967" y="1049539"/>
            <a:ext cx="324740" cy="528785"/>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9474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423654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Product Matrix</a:t>
            </a:r>
          </a:p>
        </p:txBody>
      </p:sp>
      <p:pic>
        <p:nvPicPr>
          <p:cNvPr id="3" name="图片 2" descr="图形用户界面, 应用程序, 网站&#10;&#10;描述已自动生成">
            <a:extLst>
              <a:ext uri="{FF2B5EF4-FFF2-40B4-BE49-F238E27FC236}">
                <a16:creationId xmlns:a16="http://schemas.microsoft.com/office/drawing/2014/main" id="{85633F89-5F5C-9A66-7CD9-3482631845E5}"/>
              </a:ext>
            </a:extLst>
          </p:cNvPr>
          <p:cNvPicPr>
            <a:picLocks noChangeAspect="1"/>
          </p:cNvPicPr>
          <p:nvPr/>
        </p:nvPicPr>
        <p:blipFill>
          <a:blip r:embed="rId3"/>
          <a:stretch>
            <a:fillRect/>
          </a:stretch>
        </p:blipFill>
        <p:spPr>
          <a:xfrm>
            <a:off x="615042" y="1265828"/>
            <a:ext cx="10616522" cy="4872425"/>
          </a:xfrm>
          <a:prstGeom prst="rect">
            <a:avLst/>
          </a:prstGeom>
        </p:spPr>
      </p:pic>
      <p:sp>
        <p:nvSpPr>
          <p:cNvPr id="9" name="矩形 8">
            <a:extLst>
              <a:ext uri="{FF2B5EF4-FFF2-40B4-BE49-F238E27FC236}">
                <a16:creationId xmlns:a16="http://schemas.microsoft.com/office/drawing/2014/main" id="{D9375390-39D4-A60A-FAA8-483846AD35EE}"/>
              </a:ext>
            </a:extLst>
          </p:cNvPr>
          <p:cNvSpPr/>
          <p:nvPr/>
        </p:nvSpPr>
        <p:spPr bwMode="auto">
          <a:xfrm>
            <a:off x="895209" y="3609474"/>
            <a:ext cx="1302559" cy="1010653"/>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
        <p:nvSpPr>
          <p:cNvPr id="10" name="文本框 9">
            <a:extLst>
              <a:ext uri="{FF2B5EF4-FFF2-40B4-BE49-F238E27FC236}">
                <a16:creationId xmlns:a16="http://schemas.microsoft.com/office/drawing/2014/main" id="{E14E2F9C-8945-FF72-5A87-BD20AF0996B9}"/>
              </a:ext>
            </a:extLst>
          </p:cNvPr>
          <p:cNvSpPr txBox="1"/>
          <p:nvPr/>
        </p:nvSpPr>
        <p:spPr>
          <a:xfrm>
            <a:off x="202504" y="2694314"/>
            <a:ext cx="1257075" cy="369332"/>
          </a:xfrm>
          <a:prstGeom prst="rect">
            <a:avLst/>
          </a:prstGeom>
          <a:noFill/>
        </p:spPr>
        <p:txBody>
          <a:bodyPr wrap="none" rtlCol="0">
            <a:spAutoFit/>
          </a:bodyPr>
          <a:lstStyle/>
          <a:p>
            <a:r>
              <a:rPr lang="en-US" altLang="zh-CN" dirty="0">
                <a:solidFill>
                  <a:srgbClr val="FF0000"/>
                </a:solidFill>
              </a:rPr>
              <a:t>Today’ talk</a:t>
            </a:r>
            <a:endParaRPr lang="zh-CN" altLang="en-US" dirty="0">
              <a:solidFill>
                <a:srgbClr val="FF0000"/>
              </a:solidFill>
            </a:endParaRPr>
          </a:p>
        </p:txBody>
      </p:sp>
      <p:cxnSp>
        <p:nvCxnSpPr>
          <p:cNvPr id="11" name="直接箭头连接符 10">
            <a:extLst>
              <a:ext uri="{FF2B5EF4-FFF2-40B4-BE49-F238E27FC236}">
                <a16:creationId xmlns:a16="http://schemas.microsoft.com/office/drawing/2014/main" id="{7BDB5289-D4C3-68F5-C6D6-3349E3C4C426}"/>
              </a:ext>
            </a:extLst>
          </p:cNvPr>
          <p:cNvCxnSpPr>
            <a:cxnSpLocks/>
            <a:stCxn id="10" idx="2"/>
          </p:cNvCxnSpPr>
          <p:nvPr/>
        </p:nvCxnSpPr>
        <p:spPr>
          <a:xfrm>
            <a:off x="831042" y="3063646"/>
            <a:ext cx="288000" cy="450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81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33604" y="5284484"/>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Applications</a:t>
            </a: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02</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413288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38899"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Scale and User Cases</a:t>
            </a:r>
          </a:p>
        </p:txBody>
      </p:sp>
      <p:grpSp>
        <p:nvGrpSpPr>
          <p:cNvPr id="14" name="组合 13">
            <a:extLst>
              <a:ext uri="{FF2B5EF4-FFF2-40B4-BE49-F238E27FC236}">
                <a16:creationId xmlns:a16="http://schemas.microsoft.com/office/drawing/2014/main" id="{68CE0D02-354C-7143-9266-1D67821480BF}"/>
              </a:ext>
            </a:extLst>
          </p:cNvPr>
          <p:cNvGrpSpPr/>
          <p:nvPr/>
        </p:nvGrpSpPr>
        <p:grpSpPr>
          <a:xfrm>
            <a:off x="3428600" y="4747859"/>
            <a:ext cx="2267809" cy="977898"/>
            <a:chOff x="784149" y="4084347"/>
            <a:chExt cx="2267809" cy="977898"/>
          </a:xfrm>
        </p:grpSpPr>
        <p:sp>
          <p:nvSpPr>
            <p:cNvPr id="15" name="文本框 14">
              <a:extLst>
                <a:ext uri="{FF2B5EF4-FFF2-40B4-BE49-F238E27FC236}">
                  <a16:creationId xmlns:a16="http://schemas.microsoft.com/office/drawing/2014/main" id="{16537553-6502-5848-9C7F-6726804BB4F9}"/>
                </a:ext>
              </a:extLst>
            </p:cNvPr>
            <p:cNvSpPr txBox="1"/>
            <p:nvPr/>
          </p:nvSpPr>
          <p:spPr>
            <a:xfrm>
              <a:off x="784150" y="4084347"/>
              <a:ext cx="22678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1,000,000</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A1DDBE5D-ACD6-B749-91D7-A2B24B3947B9}"/>
                </a:ext>
              </a:extLst>
            </p:cNvPr>
            <p:cNvSpPr txBox="1"/>
            <p:nvPr/>
          </p:nvSpPr>
          <p:spPr>
            <a:xfrm>
              <a:off x="784149" y="4600580"/>
              <a:ext cx="1903586" cy="461665"/>
            </a:xfrm>
            <a:prstGeom prst="rect">
              <a:avLst/>
            </a:prstGeom>
            <a:noFill/>
          </p:spPr>
          <p:txBody>
            <a:bodyPr wrap="square" rtlCol="0">
              <a:spAutoFit/>
            </a:bodyPr>
            <a:lstStyle/>
            <a:p>
              <a:pPr lvl="0" defTabSz="914400">
                <a:defRPr/>
              </a:pPr>
              <a:r>
                <a:rPr lang="en-US" altLang="zh-CN" sz="1200" dirty="0">
                  <a:solidFill>
                    <a:srgbClr val="787878"/>
                  </a:solidFill>
                  <a:latin typeface="Microsoft YaHei Light" panose="020B0502040204020203" pitchFamily="34" charset="-122"/>
                  <a:ea typeface="Microsoft YaHei Light" panose="020B0502040204020203" pitchFamily="34" charset="-122"/>
                </a:rPr>
                <a:t>Tencent Cloud Database Core Number</a:t>
              </a:r>
              <a:endParaRPr kumimoji="0" lang="en-US" altLang="zh-CN"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grpSp>
        <p:nvGrpSpPr>
          <p:cNvPr id="17" name="组合 16">
            <a:extLst>
              <a:ext uri="{FF2B5EF4-FFF2-40B4-BE49-F238E27FC236}">
                <a16:creationId xmlns:a16="http://schemas.microsoft.com/office/drawing/2014/main" id="{A72F139E-F055-4044-8609-421CDD8C5E64}"/>
              </a:ext>
            </a:extLst>
          </p:cNvPr>
          <p:cNvGrpSpPr/>
          <p:nvPr/>
        </p:nvGrpSpPr>
        <p:grpSpPr>
          <a:xfrm>
            <a:off x="6182910" y="4720642"/>
            <a:ext cx="2252283" cy="977898"/>
            <a:chOff x="799674" y="5288116"/>
            <a:chExt cx="2252283" cy="977898"/>
          </a:xfrm>
        </p:grpSpPr>
        <p:sp>
          <p:nvSpPr>
            <p:cNvPr id="18" name="文本框 17">
              <a:extLst>
                <a:ext uri="{FF2B5EF4-FFF2-40B4-BE49-F238E27FC236}">
                  <a16:creationId xmlns:a16="http://schemas.microsoft.com/office/drawing/2014/main" id="{0BD5F925-8E74-3B4F-963A-A72F8ACBB1B2}"/>
                </a:ext>
              </a:extLst>
            </p:cNvPr>
            <p:cNvSpPr txBox="1"/>
            <p:nvPr/>
          </p:nvSpPr>
          <p:spPr>
            <a:xfrm>
              <a:off x="799676" y="5288116"/>
              <a:ext cx="14797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 </a:t>
              </a:r>
              <a:r>
                <a:rPr lang="en-US" altLang="zh-CN" sz="1600" b="1" dirty="0">
                  <a:solidFill>
                    <a:srgbClr val="016EFF"/>
                  </a:solidFill>
                  <a:latin typeface="DIN Alternate" panose="020B0500000000000000" pitchFamily="34" charset="0"/>
                  <a:ea typeface="PingFang SC" panose="020B0400000000000000" pitchFamily="34" charset="-122"/>
                </a:rPr>
                <a:t>+</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PB</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726627F-5295-5047-98CC-48BCC64B2351}"/>
                </a:ext>
              </a:extLst>
            </p:cNvPr>
            <p:cNvSpPr txBox="1"/>
            <p:nvPr/>
          </p:nvSpPr>
          <p:spPr>
            <a:xfrm>
              <a:off x="799674" y="5804349"/>
              <a:ext cx="2252283" cy="461665"/>
            </a:xfrm>
            <a:prstGeom prst="rect">
              <a:avLst/>
            </a:prstGeom>
            <a:noFill/>
          </p:spPr>
          <p:txBody>
            <a:bodyPr wrap="square" rtlCol="0">
              <a:spAutoFit/>
            </a:bodyPr>
            <a:lstStyle/>
            <a:p>
              <a:pPr lvl="0" defTabSz="914400">
                <a:defRPr/>
              </a:pPr>
              <a:r>
                <a:rPr lang="en-US" altLang="zh-CN" sz="1200" dirty="0">
                  <a:solidFill>
                    <a:srgbClr val="787878"/>
                  </a:solidFill>
                  <a:latin typeface="Microsoft YaHei Light" panose="020B0502040204020203" pitchFamily="34" charset="-122"/>
                  <a:ea typeface="Microsoft YaHei Light" panose="020B0502040204020203" pitchFamily="34" charset="-122"/>
                </a:rPr>
                <a:t>Tencent Cloud Database Billing Storage</a:t>
              </a:r>
              <a:endParaRPr kumimoji="0" lang="zh-CN" altLang="en-US"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pic>
        <p:nvPicPr>
          <p:cNvPr id="26" name="图片 25" descr="图片包含 人, 女孩, 年轻, 小&#10;&#10;描述已自动生成">
            <a:extLst>
              <a:ext uri="{FF2B5EF4-FFF2-40B4-BE49-F238E27FC236}">
                <a16:creationId xmlns:a16="http://schemas.microsoft.com/office/drawing/2014/main" id="{CE4EA288-908A-AE4E-BA65-1B5C7D0C8A1E}"/>
              </a:ext>
            </a:extLst>
          </p:cNvPr>
          <p:cNvPicPr>
            <a:picLocks noChangeAspect="1"/>
          </p:cNvPicPr>
          <p:nvPr/>
        </p:nvPicPr>
        <p:blipFill>
          <a:blip r:embed="rId3"/>
          <a:stretch>
            <a:fillRect/>
          </a:stretch>
        </p:blipFill>
        <p:spPr>
          <a:xfrm>
            <a:off x="6894990" y="3024168"/>
            <a:ext cx="767650" cy="767650"/>
          </a:xfrm>
          <a:prstGeom prst="rect">
            <a:avLst/>
          </a:prstGeom>
        </p:spPr>
      </p:pic>
      <p:pic>
        <p:nvPicPr>
          <p:cNvPr id="2" name="Picture 1">
            <a:extLst>
              <a:ext uri="{FF2B5EF4-FFF2-40B4-BE49-F238E27FC236}">
                <a16:creationId xmlns:a16="http://schemas.microsoft.com/office/drawing/2014/main" id="{16160472-4173-DA45-9A00-843AAD1916BD}"/>
              </a:ext>
            </a:extLst>
          </p:cNvPr>
          <p:cNvPicPr>
            <a:picLocks noChangeAspect="1"/>
          </p:cNvPicPr>
          <p:nvPr/>
        </p:nvPicPr>
        <p:blipFill>
          <a:blip r:embed="rId4"/>
          <a:stretch>
            <a:fillRect/>
          </a:stretch>
        </p:blipFill>
        <p:spPr>
          <a:xfrm>
            <a:off x="1423857" y="2806040"/>
            <a:ext cx="1233789" cy="951932"/>
          </a:xfrm>
          <a:prstGeom prst="rect">
            <a:avLst/>
          </a:prstGeom>
        </p:spPr>
      </p:pic>
      <p:grpSp>
        <p:nvGrpSpPr>
          <p:cNvPr id="28" name="Group 27">
            <a:extLst>
              <a:ext uri="{FF2B5EF4-FFF2-40B4-BE49-F238E27FC236}">
                <a16:creationId xmlns:a16="http://schemas.microsoft.com/office/drawing/2014/main" id="{F1C32CC9-ABBB-1E44-96D4-328A9F5AB634}"/>
              </a:ext>
            </a:extLst>
          </p:cNvPr>
          <p:cNvGrpSpPr/>
          <p:nvPr/>
        </p:nvGrpSpPr>
        <p:grpSpPr>
          <a:xfrm>
            <a:off x="1209121" y="1606883"/>
            <a:ext cx="1593114" cy="794092"/>
            <a:chOff x="26" y="0"/>
            <a:chExt cx="2537073" cy="777600"/>
          </a:xfrm>
        </p:grpSpPr>
        <p:sp>
          <p:nvSpPr>
            <p:cNvPr id="29" name="Rectangle 28">
              <a:extLst>
                <a:ext uri="{FF2B5EF4-FFF2-40B4-BE49-F238E27FC236}">
                  <a16:creationId xmlns:a16="http://schemas.microsoft.com/office/drawing/2014/main" id="{ED805BFA-D9CD-D445-B27A-84A317336607}"/>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0" name="TextBox 29">
              <a:extLst>
                <a:ext uri="{FF2B5EF4-FFF2-40B4-BE49-F238E27FC236}">
                  <a16:creationId xmlns:a16="http://schemas.microsoft.com/office/drawing/2014/main" id="{54307586-8286-D24B-92D5-438233B2E0E9}"/>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Financial</a:t>
              </a:r>
            </a:p>
          </p:txBody>
        </p:sp>
      </p:grpSp>
      <p:grpSp>
        <p:nvGrpSpPr>
          <p:cNvPr id="34" name="Group 33">
            <a:extLst>
              <a:ext uri="{FF2B5EF4-FFF2-40B4-BE49-F238E27FC236}">
                <a16:creationId xmlns:a16="http://schemas.microsoft.com/office/drawing/2014/main" id="{4D787FA3-96DD-2A40-A99E-67BF7C5A5923}"/>
              </a:ext>
            </a:extLst>
          </p:cNvPr>
          <p:cNvGrpSpPr/>
          <p:nvPr/>
        </p:nvGrpSpPr>
        <p:grpSpPr>
          <a:xfrm>
            <a:off x="6482258" y="1682752"/>
            <a:ext cx="1593114" cy="794092"/>
            <a:chOff x="26" y="0"/>
            <a:chExt cx="2537073" cy="777600"/>
          </a:xfrm>
        </p:grpSpPr>
        <p:sp>
          <p:nvSpPr>
            <p:cNvPr id="35" name="Rectangle 34">
              <a:extLst>
                <a:ext uri="{FF2B5EF4-FFF2-40B4-BE49-F238E27FC236}">
                  <a16:creationId xmlns:a16="http://schemas.microsoft.com/office/drawing/2014/main" id="{636D9AFC-1475-4A44-861D-DFB411EE4D30}"/>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TextBox 35">
              <a:extLst>
                <a:ext uri="{FF2B5EF4-FFF2-40B4-BE49-F238E27FC236}">
                  <a16:creationId xmlns:a16="http://schemas.microsoft.com/office/drawing/2014/main" id="{E87F317D-265C-234D-A7D4-9A16E8A59902}"/>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dirty="0"/>
                <a:t>Entertainment</a:t>
              </a:r>
              <a:endParaRPr lang="en-US" sz="2400" kern="1200" dirty="0"/>
            </a:p>
          </p:txBody>
        </p:sp>
      </p:grpSp>
      <p:cxnSp>
        <p:nvCxnSpPr>
          <p:cNvPr id="9" name="直线连接符 8">
            <a:extLst>
              <a:ext uri="{FF2B5EF4-FFF2-40B4-BE49-F238E27FC236}">
                <a16:creationId xmlns:a16="http://schemas.microsoft.com/office/drawing/2014/main" id="{6DB0525E-FD91-A047-A4A1-50853E8DAA0B}"/>
              </a:ext>
            </a:extLst>
          </p:cNvPr>
          <p:cNvCxnSpPr>
            <a:cxnSpLocks/>
          </p:cNvCxnSpPr>
          <p:nvPr/>
        </p:nvCxnSpPr>
        <p:spPr>
          <a:xfrm>
            <a:off x="932519" y="4441575"/>
            <a:ext cx="952778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ED8460B-D8CE-B283-420C-23ECBB79A49F}"/>
              </a:ext>
            </a:extLst>
          </p:cNvPr>
          <p:cNvSpPr txBox="1"/>
          <p:nvPr/>
        </p:nvSpPr>
        <p:spPr>
          <a:xfrm>
            <a:off x="3066071" y="2231759"/>
            <a:ext cx="3626314" cy="1477328"/>
          </a:xfrm>
          <a:prstGeom prst="rect">
            <a:avLst/>
          </a:prstGeom>
          <a:noFill/>
        </p:spPr>
        <p:txBody>
          <a:bodyPr wrap="none" rtlCol="0">
            <a:spAutoFit/>
          </a:bodyPr>
          <a:lstStyle/>
          <a:p>
            <a:r>
              <a:rPr lang="en-US" altLang="zh-CN" b="1" dirty="0"/>
              <a:t>Active users: </a:t>
            </a:r>
            <a:r>
              <a:rPr lang="en-US" altLang="zh-CN" dirty="0"/>
              <a:t>1.3 billion</a:t>
            </a:r>
          </a:p>
          <a:p>
            <a:endParaRPr lang="en-US" altLang="zh-CN" dirty="0"/>
          </a:p>
          <a:p>
            <a:r>
              <a:rPr lang="en-US" altLang="zh-CN" b="1" dirty="0"/>
              <a:t>Daily transaction: </a:t>
            </a:r>
            <a:r>
              <a:rPr lang="en-US" altLang="zh-CN" dirty="0"/>
              <a:t>1 billion</a:t>
            </a:r>
          </a:p>
          <a:p>
            <a:endParaRPr lang="en-US" altLang="zh-CN" dirty="0"/>
          </a:p>
          <a:p>
            <a:r>
              <a:rPr lang="en-US" altLang="zh-CN" dirty="0"/>
              <a:t>(0.58 billion from Visa Global 2023)</a:t>
            </a:r>
            <a:endParaRPr lang="zh-CN" altLang="en-US" dirty="0"/>
          </a:p>
        </p:txBody>
      </p:sp>
      <p:sp>
        <p:nvSpPr>
          <p:cNvPr id="11" name="文本框 10">
            <a:extLst>
              <a:ext uri="{FF2B5EF4-FFF2-40B4-BE49-F238E27FC236}">
                <a16:creationId xmlns:a16="http://schemas.microsoft.com/office/drawing/2014/main" id="{6DD2ADDE-BD5E-3426-9549-88EB9CAC214B}"/>
              </a:ext>
            </a:extLst>
          </p:cNvPr>
          <p:cNvSpPr txBox="1"/>
          <p:nvPr/>
        </p:nvSpPr>
        <p:spPr>
          <a:xfrm>
            <a:off x="8476874" y="2231759"/>
            <a:ext cx="3498073" cy="1477328"/>
          </a:xfrm>
          <a:prstGeom prst="rect">
            <a:avLst/>
          </a:prstGeom>
          <a:noFill/>
        </p:spPr>
        <p:txBody>
          <a:bodyPr wrap="none" rtlCol="0">
            <a:spAutoFit/>
          </a:bodyPr>
          <a:lstStyle/>
          <a:p>
            <a:r>
              <a:rPr lang="en-US" altLang="zh-CN" b="1" dirty="0"/>
              <a:t>Active users: </a:t>
            </a:r>
            <a:r>
              <a:rPr lang="en-US" altLang="zh-CN" dirty="0"/>
              <a:t>100 million</a:t>
            </a:r>
          </a:p>
          <a:p>
            <a:endParaRPr lang="en-US" altLang="zh-CN" dirty="0"/>
          </a:p>
          <a:p>
            <a:r>
              <a:rPr lang="en-US" altLang="zh-CN" b="1" dirty="0"/>
              <a:t>Daily transaction: </a:t>
            </a:r>
            <a:r>
              <a:rPr lang="en-US" altLang="zh-CN" dirty="0"/>
              <a:t>10 million</a:t>
            </a:r>
          </a:p>
          <a:p>
            <a:endParaRPr lang="en-US" altLang="zh-CN" dirty="0"/>
          </a:p>
          <a:p>
            <a:r>
              <a:rPr lang="en-US" altLang="zh-CN" dirty="0"/>
              <a:t>(The player count is much higher)</a:t>
            </a:r>
            <a:endParaRPr lang="zh-CN" altLang="en-US" dirty="0"/>
          </a:p>
        </p:txBody>
      </p:sp>
    </p:spTree>
    <p:extLst>
      <p:ext uri="{BB962C8B-B14F-4D97-AF65-F5344CB8AC3E}">
        <p14:creationId xmlns:p14="http://schemas.microsoft.com/office/powerpoint/2010/main" val="2621055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368241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Typical Applications</a:t>
            </a: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543042" y="5620915"/>
            <a:ext cx="1175322"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Banking</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129684" y="5627909"/>
            <a:ext cx="13612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Securities</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3697776" y="5627859"/>
            <a:ext cx="1715021"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Government</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457116" y="5620915"/>
            <a:ext cx="15744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E-meetings</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372024" y="5627909"/>
            <a:ext cx="1122423"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Finance</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8772778" y="5627859"/>
            <a:ext cx="172310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E-commerce</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30" name="对话气泡: 矩形 29">
            <a:extLst>
              <a:ext uri="{FF2B5EF4-FFF2-40B4-BE49-F238E27FC236}">
                <a16:creationId xmlns:a16="http://schemas.microsoft.com/office/drawing/2014/main" id="{928B4E1A-8DF4-F3CC-FDB7-510117381129}"/>
              </a:ext>
            </a:extLst>
          </p:cNvPr>
          <p:cNvSpPr/>
          <p:nvPr/>
        </p:nvSpPr>
        <p:spPr bwMode="auto">
          <a:xfrm>
            <a:off x="567714" y="1745673"/>
            <a:ext cx="9695467" cy="1936506"/>
          </a:xfrm>
          <a:prstGeom prst="wedgeRectCallout">
            <a:avLst>
              <a:gd name="adj1" fmla="val -39702"/>
              <a:gd name="adj2" fmla="val 76846"/>
            </a:avLst>
          </a:prstGeom>
          <a:solidFill>
            <a:schemeClr val="accent2">
              <a:lumMod val="40000"/>
              <a:lumOff val="6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b="1" dirty="0">
                <a:latin typeface="Microsoft YaHei Light" panose="020B0502040204020203" pitchFamily="34" charset="-122"/>
                <a:ea typeface="Microsoft YaHei Light" panose="020B0502040204020203" pitchFamily="34" charset="-122"/>
              </a:rPr>
              <a:t>7 out of the top 10 </a:t>
            </a:r>
            <a:r>
              <a:rPr lang="en-US" altLang="zh-CN" dirty="0">
                <a:latin typeface="Microsoft YaHei Light" panose="020B0502040204020203" pitchFamily="34" charset="-122"/>
                <a:ea typeface="Microsoft YaHei Light" panose="020B0502040204020203" pitchFamily="34" charset="-122"/>
              </a:rPr>
              <a:t>banks in China have already adopted TDSQL as their core system for services such as deposits, loans, payments, general ledger, and common operations.</a:t>
            </a: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98564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Guangzhou District Map, Guangzhou Area Map 2024">
            <a:extLst>
              <a:ext uri="{FF2B5EF4-FFF2-40B4-BE49-F238E27FC236}">
                <a16:creationId xmlns:a16="http://schemas.microsoft.com/office/drawing/2014/main" id="{9283D923-D9A6-1B02-90C1-2ECB98899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72082"/>
            <a:ext cx="7023545" cy="3901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uangdong Province Map: Cities in Guangdong Province">
            <a:extLst>
              <a:ext uri="{FF2B5EF4-FFF2-40B4-BE49-F238E27FC236}">
                <a16:creationId xmlns:a16="http://schemas.microsoft.com/office/drawing/2014/main" id="{CBB0847B-4FB1-8BBB-0CFC-A4531D1B2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80001"/>
            <a:ext cx="5816600" cy="390196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B56E628-FFF3-DE42-ADD7-38AF6FCC0466}"/>
              </a:ext>
            </a:extLst>
          </p:cNvPr>
          <p:cNvSpPr txBox="1"/>
          <p:nvPr/>
        </p:nvSpPr>
        <p:spPr>
          <a:xfrm>
            <a:off x="2562402" y="1041085"/>
            <a:ext cx="8908932" cy="830997"/>
          </a:xfrm>
          <a:prstGeom prst="rect">
            <a:avLst/>
          </a:prstGeom>
          <a:noFill/>
        </p:spPr>
        <p:txBody>
          <a:bodyPr wrap="square" rtlCol="0">
            <a:spAutoFit/>
          </a:bodyPr>
          <a:lstStyle/>
          <a:p>
            <a:r>
              <a:rPr lang="en-US" altLang="zh-CN" sz="4800" b="1" dirty="0">
                <a:solidFill>
                  <a:schemeClr val="bg1"/>
                </a:solidFill>
                <a:latin typeface="Corbel" panose="020B0503020204020204" pitchFamily="34" charset="0"/>
                <a:ea typeface="腾讯体 W7" panose="020C08030202040F0204" pitchFamily="34" charset="-122"/>
              </a:rPr>
              <a:t>Welcome to Canton (Guangzhou)</a:t>
            </a:r>
            <a:endParaRPr lang="zh-CN" altLang="en-US" sz="4800" b="1" dirty="0">
              <a:solidFill>
                <a:schemeClr val="bg1"/>
              </a:solidFill>
              <a:latin typeface="Corbel" panose="020B0503020204020204" pitchFamily="34" charset="0"/>
              <a:ea typeface="腾讯体 W7" panose="020C08030202040F0204" pitchFamily="34" charset="-122"/>
            </a:endParaRPr>
          </a:p>
        </p:txBody>
      </p:sp>
      <p:pic>
        <p:nvPicPr>
          <p:cNvPr id="16" name="图片 15">
            <a:extLst>
              <a:ext uri="{FF2B5EF4-FFF2-40B4-BE49-F238E27FC236}">
                <a16:creationId xmlns:a16="http://schemas.microsoft.com/office/drawing/2014/main" id="{A49A1D84-D939-D843-9960-50352A49D970}"/>
              </a:ext>
            </a:extLst>
          </p:cNvPr>
          <p:cNvPicPr>
            <a:picLocks noChangeAspect="1"/>
          </p:cNvPicPr>
          <p:nvPr/>
        </p:nvPicPr>
        <p:blipFill>
          <a:blip r:embed="rId5"/>
          <a:stretch>
            <a:fillRect/>
          </a:stretch>
        </p:blipFill>
        <p:spPr>
          <a:xfrm>
            <a:off x="714381" y="363432"/>
            <a:ext cx="1241328" cy="589851"/>
          </a:xfrm>
          <a:prstGeom prst="rect">
            <a:avLst/>
          </a:prstGeom>
        </p:spPr>
      </p:pic>
      <p:pic>
        <p:nvPicPr>
          <p:cNvPr id="2" name="Picture 2" descr="廣東- 維基百科，自由嘅百科全書">
            <a:extLst>
              <a:ext uri="{FF2B5EF4-FFF2-40B4-BE49-F238E27FC236}">
                <a16:creationId xmlns:a16="http://schemas.microsoft.com/office/drawing/2014/main" id="{B0AB98B8-8C0A-8474-E497-E685FAD0FD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5188" y="3832053"/>
            <a:ext cx="3559692" cy="302594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4DEF739-D537-8A60-E5C0-0D989A09FF3E}"/>
              </a:ext>
            </a:extLst>
          </p:cNvPr>
          <p:cNvSpPr txBox="1"/>
          <p:nvPr/>
        </p:nvSpPr>
        <p:spPr>
          <a:xfrm>
            <a:off x="0" y="2521466"/>
            <a:ext cx="2080156" cy="523220"/>
          </a:xfrm>
          <a:prstGeom prst="rect">
            <a:avLst/>
          </a:prstGeom>
          <a:noFill/>
        </p:spPr>
        <p:txBody>
          <a:bodyPr wrap="square" rtlCol="0">
            <a:spAutoFit/>
          </a:bodyPr>
          <a:lstStyle/>
          <a:p>
            <a:r>
              <a:rPr lang="en-US" altLang="zh-CN" sz="1400" dirty="0">
                <a:solidFill>
                  <a:srgbClr val="FF0000"/>
                </a:solidFill>
              </a:rPr>
              <a:t>We are here</a:t>
            </a:r>
          </a:p>
          <a:p>
            <a:r>
              <a:rPr lang="en-US" altLang="zh-CN" sz="1400" dirty="0">
                <a:solidFill>
                  <a:srgbClr val="FF0000"/>
                </a:solidFill>
              </a:rPr>
              <a:t>People speak Cantonese</a:t>
            </a:r>
            <a:endParaRPr lang="zh-CN" altLang="en-US" sz="1400" dirty="0">
              <a:solidFill>
                <a:srgbClr val="FF0000"/>
              </a:solidFill>
            </a:endParaRPr>
          </a:p>
        </p:txBody>
      </p:sp>
      <p:cxnSp>
        <p:nvCxnSpPr>
          <p:cNvPr id="7" name="直接箭头连接符 6">
            <a:extLst>
              <a:ext uri="{FF2B5EF4-FFF2-40B4-BE49-F238E27FC236}">
                <a16:creationId xmlns:a16="http://schemas.microsoft.com/office/drawing/2014/main" id="{8ABEE48B-3F44-088F-1FE6-811108092EBD}"/>
              </a:ext>
            </a:extLst>
          </p:cNvPr>
          <p:cNvCxnSpPr>
            <a:cxnSpLocks/>
            <a:stCxn id="3" idx="2"/>
          </p:cNvCxnSpPr>
          <p:nvPr/>
        </p:nvCxnSpPr>
        <p:spPr>
          <a:xfrm>
            <a:off x="1040078" y="3044686"/>
            <a:ext cx="1002082" cy="384314"/>
          </a:xfrm>
          <a:prstGeom prst="straightConnector1">
            <a:avLst/>
          </a:prstGeom>
          <a:ln w="38100">
            <a:solidFill>
              <a:srgbClr val="27A7E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A6098FD-FFA4-0C78-580A-2FDCB8305E94}"/>
              </a:ext>
            </a:extLst>
          </p:cNvPr>
          <p:cNvCxnSpPr>
            <a:cxnSpLocks/>
          </p:cNvCxnSpPr>
          <p:nvPr/>
        </p:nvCxnSpPr>
        <p:spPr>
          <a:xfrm flipH="1" flipV="1">
            <a:off x="8949912" y="4297680"/>
            <a:ext cx="1250728" cy="380462"/>
          </a:xfrm>
          <a:prstGeom prst="straightConnector1">
            <a:avLst/>
          </a:prstGeom>
          <a:ln w="38100">
            <a:solidFill>
              <a:srgbClr val="27A7E7"/>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EA527C25-4122-A8F8-F1C1-6FD992896338}"/>
              </a:ext>
            </a:extLst>
          </p:cNvPr>
          <p:cNvSpPr txBox="1"/>
          <p:nvPr/>
        </p:nvSpPr>
        <p:spPr>
          <a:xfrm>
            <a:off x="10099040" y="4678142"/>
            <a:ext cx="1193800" cy="307777"/>
          </a:xfrm>
          <a:prstGeom prst="rect">
            <a:avLst/>
          </a:prstGeom>
          <a:noFill/>
        </p:spPr>
        <p:txBody>
          <a:bodyPr wrap="square" rtlCol="0">
            <a:spAutoFit/>
          </a:bodyPr>
          <a:lstStyle/>
          <a:p>
            <a:r>
              <a:rPr lang="en-US" altLang="zh-CN" sz="1400" dirty="0">
                <a:solidFill>
                  <a:srgbClr val="FF0000"/>
                </a:solidFill>
              </a:rPr>
              <a:t>We are here</a:t>
            </a:r>
            <a:endParaRPr lang="zh-CN" altLang="en-US" sz="1400" dirty="0">
              <a:solidFill>
                <a:srgbClr val="FF0000"/>
              </a:solidFill>
            </a:endParaRPr>
          </a:p>
        </p:txBody>
      </p:sp>
      <p:cxnSp>
        <p:nvCxnSpPr>
          <p:cNvPr id="17" name="直接箭头连接符 16">
            <a:extLst>
              <a:ext uri="{FF2B5EF4-FFF2-40B4-BE49-F238E27FC236}">
                <a16:creationId xmlns:a16="http://schemas.microsoft.com/office/drawing/2014/main" id="{ABC2501F-A2B9-EE5B-3FA2-2D7125B00500}"/>
              </a:ext>
            </a:extLst>
          </p:cNvPr>
          <p:cNvCxnSpPr>
            <a:cxnSpLocks/>
          </p:cNvCxnSpPr>
          <p:nvPr/>
        </p:nvCxnSpPr>
        <p:spPr>
          <a:xfrm flipH="1">
            <a:off x="3410068" y="2544853"/>
            <a:ext cx="650240" cy="421867"/>
          </a:xfrm>
          <a:prstGeom prst="straightConnector1">
            <a:avLst/>
          </a:prstGeom>
          <a:ln w="38100">
            <a:solidFill>
              <a:srgbClr val="27A7E7"/>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6CC068F-EA66-22CB-F4DA-504E37D56F1D}"/>
              </a:ext>
            </a:extLst>
          </p:cNvPr>
          <p:cNvSpPr txBox="1"/>
          <p:nvPr/>
        </p:nvSpPr>
        <p:spPr>
          <a:xfrm>
            <a:off x="4055228" y="2383045"/>
            <a:ext cx="1761372" cy="307777"/>
          </a:xfrm>
          <a:prstGeom prst="rect">
            <a:avLst/>
          </a:prstGeom>
          <a:noFill/>
        </p:spPr>
        <p:txBody>
          <a:bodyPr wrap="square" rtlCol="0">
            <a:spAutoFit/>
          </a:bodyPr>
          <a:lstStyle/>
          <a:p>
            <a:r>
              <a:rPr lang="en-US" altLang="zh-CN" sz="1400" dirty="0">
                <a:solidFill>
                  <a:srgbClr val="FF0000"/>
                </a:solidFill>
              </a:rPr>
              <a:t>I am from here</a:t>
            </a:r>
            <a:endParaRPr lang="zh-CN" altLang="en-US" sz="1400" dirty="0">
              <a:solidFill>
                <a:srgbClr val="FF0000"/>
              </a:solidFill>
            </a:endParaRPr>
          </a:p>
        </p:txBody>
      </p:sp>
      <p:cxnSp>
        <p:nvCxnSpPr>
          <p:cNvPr id="21" name="直接箭头连接符 20">
            <a:extLst>
              <a:ext uri="{FF2B5EF4-FFF2-40B4-BE49-F238E27FC236}">
                <a16:creationId xmlns:a16="http://schemas.microsoft.com/office/drawing/2014/main" id="{112EB3CA-039F-2F5C-03A9-BAAE5972FF30}"/>
              </a:ext>
            </a:extLst>
          </p:cNvPr>
          <p:cNvCxnSpPr>
            <a:cxnSpLocks/>
          </p:cNvCxnSpPr>
          <p:nvPr/>
        </p:nvCxnSpPr>
        <p:spPr>
          <a:xfrm flipH="1">
            <a:off x="6594010" y="6371845"/>
            <a:ext cx="873590" cy="0"/>
          </a:xfrm>
          <a:prstGeom prst="straightConnector1">
            <a:avLst/>
          </a:prstGeom>
          <a:ln w="38100">
            <a:solidFill>
              <a:srgbClr val="27A7E7"/>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B17B22F-AABB-0363-A30C-F069ACAE7BB1}"/>
              </a:ext>
            </a:extLst>
          </p:cNvPr>
          <p:cNvSpPr txBox="1"/>
          <p:nvPr/>
        </p:nvSpPr>
        <p:spPr>
          <a:xfrm>
            <a:off x="7467600" y="6217956"/>
            <a:ext cx="2209630" cy="307777"/>
          </a:xfrm>
          <a:prstGeom prst="rect">
            <a:avLst/>
          </a:prstGeom>
          <a:noFill/>
        </p:spPr>
        <p:txBody>
          <a:bodyPr wrap="square" rtlCol="0">
            <a:spAutoFit/>
          </a:bodyPr>
          <a:lstStyle/>
          <a:p>
            <a:r>
              <a:rPr lang="en-US" altLang="zh-CN" sz="1400" dirty="0">
                <a:solidFill>
                  <a:srgbClr val="FF0000"/>
                </a:solidFill>
              </a:rPr>
              <a:t>Guangdong Province</a:t>
            </a:r>
            <a:endParaRPr lang="zh-CN" altLang="en-US" sz="1400" dirty="0">
              <a:solidFill>
                <a:srgbClr val="FF0000"/>
              </a:solidFill>
            </a:endParaRPr>
          </a:p>
        </p:txBody>
      </p:sp>
    </p:spTree>
    <p:extLst>
      <p:ext uri="{BB962C8B-B14F-4D97-AF65-F5344CB8AC3E}">
        <p14:creationId xmlns:p14="http://schemas.microsoft.com/office/powerpoint/2010/main" val="344315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2980303"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Design overview</a:t>
            </a: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543042" y="5620915"/>
            <a:ext cx="1175322"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Banking</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129684" y="5627909"/>
            <a:ext cx="13612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Securities</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3697776" y="5627859"/>
            <a:ext cx="1715021"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Government</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457116" y="5620915"/>
            <a:ext cx="15744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E-meetings</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372024" y="5627909"/>
            <a:ext cx="1122423"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Finance</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8772778" y="5627859"/>
            <a:ext cx="172310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E-commerce</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964EC832-4CB6-8201-0E98-EEC683E413C0}"/>
              </a:ext>
            </a:extLst>
          </p:cNvPr>
          <p:cNvSpPr/>
          <p:nvPr/>
        </p:nvSpPr>
        <p:spPr bwMode="auto">
          <a:xfrm>
            <a:off x="596086"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 Availability</a:t>
            </a:r>
            <a:endParaRPr lang="zh-CN" altLang="en-US" dirty="0">
              <a:latin typeface="Microsoft YaHei Light" panose="020B0502040204020203" pitchFamily="34" charset="-122"/>
              <a:ea typeface="Microsoft YaHei Light" panose="020B0502040204020203" pitchFamily="34" charset="-122"/>
            </a:endParaRPr>
          </a:p>
        </p:txBody>
      </p:sp>
      <p:sp>
        <p:nvSpPr>
          <p:cNvPr id="21" name="矩形 20">
            <a:extLst>
              <a:ext uri="{FF2B5EF4-FFF2-40B4-BE49-F238E27FC236}">
                <a16:creationId xmlns:a16="http://schemas.microsoft.com/office/drawing/2014/main" id="{8637D6C1-62B8-E6C2-83A8-AB420F1ED4E2}"/>
              </a:ext>
            </a:extLst>
          </p:cNvPr>
          <p:cNvSpPr/>
          <p:nvPr/>
        </p:nvSpPr>
        <p:spPr bwMode="auto">
          <a:xfrm>
            <a:off x="2803710"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Strong Consistency</a:t>
            </a:r>
            <a:endParaRPr lang="zh-CN" altLang="en-US" dirty="0">
              <a:latin typeface="Microsoft YaHei Light" panose="020B0502040204020203" pitchFamily="34" charset="-122"/>
              <a:ea typeface="Microsoft YaHei Light" panose="020B0502040204020203" pitchFamily="34" charset="-122"/>
            </a:endParaRPr>
          </a:p>
        </p:txBody>
      </p:sp>
      <p:sp>
        <p:nvSpPr>
          <p:cNvPr id="31" name="矩形 30">
            <a:extLst>
              <a:ext uri="{FF2B5EF4-FFF2-40B4-BE49-F238E27FC236}">
                <a16:creationId xmlns:a16="http://schemas.microsoft.com/office/drawing/2014/main" id="{6D6B8A4B-F43E-FE3F-7D98-347CC59CD084}"/>
              </a:ext>
            </a:extLst>
          </p:cNvPr>
          <p:cNvSpPr/>
          <p:nvPr/>
        </p:nvSpPr>
        <p:spPr bwMode="auto">
          <a:xfrm>
            <a:off x="5011334"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Scalability</a:t>
            </a:r>
            <a:endParaRPr lang="zh-CN" altLang="en-US" dirty="0">
              <a:latin typeface="Microsoft YaHei Light" panose="020B0502040204020203" pitchFamily="34" charset="-122"/>
              <a:ea typeface="Microsoft YaHei Light" panose="020B0502040204020203" pitchFamily="34" charset="-122"/>
            </a:endParaRPr>
          </a:p>
        </p:txBody>
      </p:sp>
      <p:sp>
        <p:nvSpPr>
          <p:cNvPr id="32" name="矩形 31">
            <a:extLst>
              <a:ext uri="{FF2B5EF4-FFF2-40B4-BE49-F238E27FC236}">
                <a16:creationId xmlns:a16="http://schemas.microsoft.com/office/drawing/2014/main" id="{61F09B7D-9F9C-B6B7-A1B1-D062E9786E60}"/>
              </a:ext>
            </a:extLst>
          </p:cNvPr>
          <p:cNvSpPr/>
          <p:nvPr/>
        </p:nvSpPr>
        <p:spPr bwMode="auto">
          <a:xfrm>
            <a:off x="7218958"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 Performance</a:t>
            </a:r>
            <a:endParaRPr lang="zh-CN" altLang="en-US" dirty="0">
              <a:latin typeface="Microsoft YaHei Light" panose="020B0502040204020203" pitchFamily="34" charset="-122"/>
              <a:ea typeface="Microsoft YaHei Light" panose="020B0502040204020203" pitchFamily="34" charset="-122"/>
            </a:endParaRPr>
          </a:p>
        </p:txBody>
      </p:sp>
      <p:sp>
        <p:nvSpPr>
          <p:cNvPr id="33" name="矩形 32">
            <a:extLst>
              <a:ext uri="{FF2B5EF4-FFF2-40B4-BE49-F238E27FC236}">
                <a16:creationId xmlns:a16="http://schemas.microsoft.com/office/drawing/2014/main" id="{67429185-D33A-6DE8-6DA6-D8FA0A95CB13}"/>
              </a:ext>
            </a:extLst>
          </p:cNvPr>
          <p:cNvSpPr/>
          <p:nvPr/>
        </p:nvSpPr>
        <p:spPr bwMode="auto">
          <a:xfrm>
            <a:off x="9907498" y="1467948"/>
            <a:ext cx="1751576" cy="1288472"/>
          </a:xfrm>
          <a:prstGeom prst="rect">
            <a:avLst/>
          </a:prstGeom>
          <a:solidFill>
            <a:schemeClr val="accent2">
              <a:lumMod val="60000"/>
              <a:lumOff val="4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err="1">
                <a:latin typeface="Microsoft YaHei Light" panose="020B0502040204020203" pitchFamily="34" charset="-122"/>
                <a:ea typeface="Microsoft YaHei Light" panose="020B0502040204020203" pitchFamily="34" charset="-122"/>
              </a:rPr>
              <a:t>iFit</a:t>
            </a:r>
            <a:r>
              <a:rPr lang="en-US" altLang="zh-CN" dirty="0">
                <a:latin typeface="Microsoft YaHei Light" panose="020B0502040204020203" pitchFamily="34" charset="-122"/>
                <a:ea typeface="Microsoft YaHei Light" panose="020B0502040204020203" pitchFamily="34" charset="-122"/>
              </a:rPr>
              <a:t>: low cost</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Bank: no abort</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IOT: migration</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a:t>
            </a:r>
            <a:endParaRPr lang="zh-CN" altLang="en-US" dirty="0">
              <a:latin typeface="Microsoft YaHei Light" panose="020B0502040204020203" pitchFamily="34" charset="-122"/>
              <a:ea typeface="Microsoft YaHei Light" panose="020B0502040204020203" pitchFamily="34" charset="-122"/>
            </a:endParaRPr>
          </a:p>
        </p:txBody>
      </p:sp>
      <p:cxnSp>
        <p:nvCxnSpPr>
          <p:cNvPr id="35" name="直接箭头连接符 34">
            <a:extLst>
              <a:ext uri="{FF2B5EF4-FFF2-40B4-BE49-F238E27FC236}">
                <a16:creationId xmlns:a16="http://schemas.microsoft.com/office/drawing/2014/main" id="{7858A9F8-3B67-5083-29AD-5633354AF0B5}"/>
              </a:ext>
            </a:extLst>
          </p:cNvPr>
          <p:cNvCxnSpPr>
            <a:stCxn id="2" idx="0"/>
            <a:endCxn id="21" idx="2"/>
          </p:cNvCxnSpPr>
          <p:nvPr/>
        </p:nvCxnSpPr>
        <p:spPr>
          <a:xfrm flipV="1">
            <a:off x="1184839" y="2745094"/>
            <a:ext cx="249465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F9DEC2E-8691-173A-548D-8958F262519F}"/>
              </a:ext>
            </a:extLst>
          </p:cNvPr>
          <p:cNvCxnSpPr>
            <a:cxnSpLocks/>
            <a:stCxn id="8" idx="0"/>
            <a:endCxn id="21" idx="2"/>
          </p:cNvCxnSpPr>
          <p:nvPr/>
        </p:nvCxnSpPr>
        <p:spPr>
          <a:xfrm flipV="1">
            <a:off x="2807530" y="2745094"/>
            <a:ext cx="871968"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564E8EB-F7DC-6B4D-FAFD-C60CA8699A2A}"/>
              </a:ext>
            </a:extLst>
          </p:cNvPr>
          <p:cNvCxnSpPr>
            <a:cxnSpLocks/>
            <a:stCxn id="9" idx="0"/>
            <a:endCxn id="21" idx="2"/>
          </p:cNvCxnSpPr>
          <p:nvPr/>
        </p:nvCxnSpPr>
        <p:spPr>
          <a:xfrm flipH="1" flipV="1">
            <a:off x="3679498" y="2745094"/>
            <a:ext cx="87578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E810E96-54FD-EFCF-B219-6348A19DB507}"/>
              </a:ext>
            </a:extLst>
          </p:cNvPr>
          <p:cNvCxnSpPr>
            <a:cxnSpLocks/>
            <a:stCxn id="2" idx="0"/>
            <a:endCxn id="14" idx="2"/>
          </p:cNvCxnSpPr>
          <p:nvPr/>
        </p:nvCxnSpPr>
        <p:spPr>
          <a:xfrm flipV="1">
            <a:off x="1184839" y="2745094"/>
            <a:ext cx="287035"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73285A08-832C-01C2-6FEE-BC0ED4BC9335}"/>
              </a:ext>
            </a:extLst>
          </p:cNvPr>
          <p:cNvCxnSpPr>
            <a:cxnSpLocks/>
            <a:stCxn id="8" idx="0"/>
            <a:endCxn id="14" idx="2"/>
          </p:cNvCxnSpPr>
          <p:nvPr/>
        </p:nvCxnSpPr>
        <p:spPr>
          <a:xfrm flipH="1" flipV="1">
            <a:off x="1471874" y="2745094"/>
            <a:ext cx="1335656"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A676BB6-6D15-BE57-590F-D4B3835B14FA}"/>
              </a:ext>
            </a:extLst>
          </p:cNvPr>
          <p:cNvCxnSpPr>
            <a:cxnSpLocks/>
            <a:stCxn id="9" idx="0"/>
            <a:endCxn id="14" idx="2"/>
          </p:cNvCxnSpPr>
          <p:nvPr/>
        </p:nvCxnSpPr>
        <p:spPr>
          <a:xfrm flipH="1" flipV="1">
            <a:off x="1471874" y="2745094"/>
            <a:ext cx="308341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36410DD-B2BD-B12E-4F7A-BD480DCBE854}"/>
              </a:ext>
            </a:extLst>
          </p:cNvPr>
          <p:cNvCxnSpPr>
            <a:cxnSpLocks/>
            <a:stCxn id="13" idx="0"/>
            <a:endCxn id="21" idx="2"/>
          </p:cNvCxnSpPr>
          <p:nvPr/>
        </p:nvCxnSpPr>
        <p:spPr>
          <a:xfrm flipH="1" flipV="1">
            <a:off x="3679498" y="2745094"/>
            <a:ext cx="422237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59D20CE7-351D-F174-5077-BD31915E3155}"/>
              </a:ext>
            </a:extLst>
          </p:cNvPr>
          <p:cNvCxnSpPr>
            <a:cxnSpLocks/>
            <a:stCxn id="13" idx="0"/>
            <a:endCxn id="33" idx="2"/>
          </p:cNvCxnSpPr>
          <p:nvPr/>
        </p:nvCxnSpPr>
        <p:spPr>
          <a:xfrm flipV="1">
            <a:off x="7901871" y="2756420"/>
            <a:ext cx="2881415" cy="172306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698591C8-7661-81E8-B661-B27AEC96C534}"/>
              </a:ext>
            </a:extLst>
          </p:cNvPr>
          <p:cNvCxnSpPr>
            <a:cxnSpLocks/>
            <a:stCxn id="15" idx="0"/>
            <a:endCxn id="32" idx="2"/>
          </p:cNvCxnSpPr>
          <p:nvPr/>
        </p:nvCxnSpPr>
        <p:spPr>
          <a:xfrm flipH="1" flipV="1">
            <a:off x="8094746" y="2745094"/>
            <a:ext cx="1506697"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312FC552-A83A-3762-C0F6-A89924ED2500}"/>
              </a:ext>
            </a:extLst>
          </p:cNvPr>
          <p:cNvCxnSpPr>
            <a:cxnSpLocks/>
            <a:stCxn id="15" idx="0"/>
            <a:endCxn id="31" idx="2"/>
          </p:cNvCxnSpPr>
          <p:nvPr/>
        </p:nvCxnSpPr>
        <p:spPr>
          <a:xfrm flipH="1" flipV="1">
            <a:off x="5887122" y="2745094"/>
            <a:ext cx="3714321"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6D7C7AF-EB76-1CBF-3ECD-CAECE7C93C80}"/>
              </a:ext>
            </a:extLst>
          </p:cNvPr>
          <p:cNvCxnSpPr>
            <a:cxnSpLocks/>
            <a:stCxn id="11" idx="0"/>
            <a:endCxn id="32" idx="2"/>
          </p:cNvCxnSpPr>
          <p:nvPr/>
        </p:nvCxnSpPr>
        <p:spPr>
          <a:xfrm flipV="1">
            <a:off x="6202299" y="2745094"/>
            <a:ext cx="1892447"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072977A-F06F-37D0-5CA0-0183F31E1C24}"/>
              </a:ext>
            </a:extLst>
          </p:cNvPr>
          <p:cNvCxnSpPr>
            <a:cxnSpLocks/>
            <a:stCxn id="16" idx="0"/>
            <a:endCxn id="33" idx="2"/>
          </p:cNvCxnSpPr>
          <p:nvPr/>
        </p:nvCxnSpPr>
        <p:spPr>
          <a:xfrm flipH="1" flipV="1">
            <a:off x="10783286" y="2756420"/>
            <a:ext cx="469999" cy="1727019"/>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D46B103-A014-7658-1AE0-52BA41D3E541}"/>
              </a:ext>
            </a:extLst>
          </p:cNvPr>
          <p:cNvCxnSpPr>
            <a:cxnSpLocks/>
            <a:stCxn id="16" idx="0"/>
            <a:endCxn id="31" idx="2"/>
          </p:cNvCxnSpPr>
          <p:nvPr/>
        </p:nvCxnSpPr>
        <p:spPr>
          <a:xfrm flipH="1" flipV="1">
            <a:off x="5887122" y="2745094"/>
            <a:ext cx="5366163"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83DBF613-7DCA-CC5C-AE02-E4260BC7933B}"/>
              </a:ext>
            </a:extLst>
          </p:cNvPr>
          <p:cNvSpPr txBox="1"/>
          <p:nvPr/>
        </p:nvSpPr>
        <p:spPr>
          <a:xfrm>
            <a:off x="17400" y="1320312"/>
            <a:ext cx="461665" cy="1459695"/>
          </a:xfrm>
          <a:prstGeom prst="rect">
            <a:avLst/>
          </a:prstGeom>
          <a:noFill/>
        </p:spPr>
        <p:txBody>
          <a:bodyPr vert="vert270" wrap="none" rtlCol="0">
            <a:spAutoFit/>
          </a:bodyPr>
          <a:lstStyle/>
          <a:p>
            <a:r>
              <a:rPr lang="en-US" altLang="zh-CN" dirty="0">
                <a:solidFill>
                  <a:srgbClr val="FF0000"/>
                </a:solidFill>
              </a:rPr>
              <a:t>Requirements</a:t>
            </a:r>
            <a:endParaRPr lang="zh-CN" altLang="en-US" dirty="0">
              <a:solidFill>
                <a:srgbClr val="FF0000"/>
              </a:solidFill>
            </a:endParaRPr>
          </a:p>
        </p:txBody>
      </p:sp>
      <p:sp>
        <p:nvSpPr>
          <p:cNvPr id="101" name="文本框 100">
            <a:extLst>
              <a:ext uri="{FF2B5EF4-FFF2-40B4-BE49-F238E27FC236}">
                <a16:creationId xmlns:a16="http://schemas.microsoft.com/office/drawing/2014/main" id="{B8F82E64-E47B-3C33-78B4-1B2503C388B7}"/>
              </a:ext>
            </a:extLst>
          </p:cNvPr>
          <p:cNvSpPr txBox="1"/>
          <p:nvPr/>
        </p:nvSpPr>
        <p:spPr>
          <a:xfrm>
            <a:off x="25882" y="4230279"/>
            <a:ext cx="461665" cy="1307409"/>
          </a:xfrm>
          <a:prstGeom prst="rect">
            <a:avLst/>
          </a:prstGeom>
          <a:noFill/>
        </p:spPr>
        <p:txBody>
          <a:bodyPr vert="vert270" wrap="none" rtlCol="0">
            <a:spAutoFit/>
          </a:bodyPr>
          <a:lstStyle/>
          <a:p>
            <a:r>
              <a:rPr lang="en-US" altLang="zh-CN" dirty="0">
                <a:solidFill>
                  <a:srgbClr val="FF0000"/>
                </a:solidFill>
              </a:rPr>
              <a:t>Applications</a:t>
            </a:r>
            <a:endParaRPr lang="zh-CN" altLang="en-US" dirty="0">
              <a:solidFill>
                <a:srgbClr val="FF0000"/>
              </a:solidFill>
            </a:endParaRPr>
          </a:p>
        </p:txBody>
      </p:sp>
    </p:spTree>
    <p:extLst>
      <p:ext uri="{BB962C8B-B14F-4D97-AF65-F5344CB8AC3E}">
        <p14:creationId xmlns:p14="http://schemas.microsoft.com/office/powerpoint/2010/main" val="1823097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50695" y="4796132"/>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Optimizations</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03</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
        <p:nvSpPr>
          <p:cNvPr id="60"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0CF7A9C-6C35-2D40-9628-3CAA4AC9704B}"/>
              </a:ext>
            </a:extLst>
          </p:cNvPr>
          <p:cNvSpPr/>
          <p:nvPr/>
        </p:nvSpPr>
        <p:spPr>
          <a:xfrm>
            <a:off x="4092765" y="5481780"/>
            <a:ext cx="5271282" cy="646331"/>
          </a:xfrm>
          <a:prstGeom prst="rect">
            <a:avLst/>
          </a:prstGeom>
        </p:spPr>
        <p:txBody>
          <a:bodyPr wrap="square">
            <a:spAutoFit/>
          </a:bodyPr>
          <a:lstStyle/>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Features</a:t>
            </a:r>
          </a:p>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optimizations</a:t>
            </a:r>
            <a:endParaRPr lang="zh-CN" altLang="en-US" b="1" spc="300" noProof="1">
              <a:solidFill>
                <a:schemeClr val="bg1"/>
              </a:solidFill>
              <a:latin typeface="FontName" charset="-122"/>
              <a:ea typeface="FontName" charset="-122"/>
              <a:cs typeface="FontName" charset="-122"/>
              <a:sym typeface="Arial" panose="020B0604020202020204" pitchFamily="34" charset="0"/>
            </a:endParaRPr>
          </a:p>
        </p:txBody>
      </p:sp>
    </p:spTree>
    <p:extLst>
      <p:ext uri="{BB962C8B-B14F-4D97-AF65-F5344CB8AC3E}">
        <p14:creationId xmlns:p14="http://schemas.microsoft.com/office/powerpoint/2010/main" val="1220704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499676" cy="523220"/>
          </a:xfrm>
          <a:prstGeom prst="rect">
            <a:avLst/>
          </a:prstGeom>
          <a:noFill/>
        </p:spPr>
        <p:txBody>
          <a:bodyPr wrap="none" rtlCol="0">
            <a:spAutoFit/>
          </a:bodyPr>
          <a:lstStyle/>
          <a:p>
            <a:r>
              <a:rPr kumimoji="1" lang="en-US" altLang="zh-CN" sz="2800" b="1" dirty="0">
                <a:ea typeface="TencentSans W7" panose="020C04030202040F0204" pitchFamily="34" charset="-122"/>
              </a:rPr>
              <a:t>System architecture </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en-US" altLang="zh-CN" b="1" dirty="0"/>
              <a:t>Compute layer:</a:t>
            </a:r>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en-US" altLang="zh-CN" b="1" dirty="0"/>
              <a:t>Storage layer:</a:t>
            </a:r>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1200329"/>
          </a:xfrm>
          <a:prstGeom prst="rect">
            <a:avLst/>
          </a:prstGeom>
          <a:noFill/>
        </p:spPr>
        <p:txBody>
          <a:bodyPr wrap="square">
            <a:spAutoFit/>
          </a:bodyPr>
          <a:lstStyle/>
          <a:p>
            <a:r>
              <a:rPr lang="en-US" altLang="zh-CN" dirty="0"/>
              <a:t>Responsible for handling distributed transactions and maintaining globally unique auto-increment fields</a:t>
            </a:r>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1754326"/>
          </a:xfrm>
          <a:prstGeom prst="rect">
            <a:avLst/>
          </a:prstGeom>
          <a:noFill/>
        </p:spPr>
        <p:txBody>
          <a:bodyPr wrap="square">
            <a:spAutoFit/>
          </a:bodyPr>
          <a:lstStyle/>
          <a:p>
            <a:r>
              <a:rPr lang="en-US" altLang="zh-CN" dirty="0"/>
              <a:t>Primarily includes a buffer pool for caching data and indexes, </a:t>
            </a:r>
          </a:p>
          <a:p>
            <a:r>
              <a:rPr lang="en-US" altLang="zh-CN" dirty="0"/>
              <a:t>and a redo log for master-slave synchronization and recovery</a:t>
            </a:r>
            <a:endParaRPr lang="zh-CN" altLang="en-US" dirty="0"/>
          </a:p>
        </p:txBody>
      </p:sp>
      <p:pic>
        <p:nvPicPr>
          <p:cNvPr id="10" name="图片 9" descr="表格&#10;&#10;中度可信度描述已自动生成">
            <a:extLst>
              <a:ext uri="{FF2B5EF4-FFF2-40B4-BE49-F238E27FC236}">
                <a16:creationId xmlns:a16="http://schemas.microsoft.com/office/drawing/2014/main" id="{8B7EDFF7-7B9E-20C9-EB1F-E2B2B4EA185D}"/>
              </a:ext>
            </a:extLst>
          </p:cNvPr>
          <p:cNvPicPr>
            <a:picLocks noChangeAspect="1"/>
          </p:cNvPicPr>
          <p:nvPr/>
        </p:nvPicPr>
        <p:blipFill>
          <a:blip r:embed="rId6"/>
          <a:stretch>
            <a:fillRect/>
          </a:stretch>
        </p:blipFill>
        <p:spPr>
          <a:xfrm>
            <a:off x="1047042" y="1301447"/>
            <a:ext cx="7225449" cy="4988388"/>
          </a:xfrm>
          <a:prstGeom prst="rect">
            <a:avLst/>
          </a:prstGeom>
        </p:spPr>
      </p:pic>
    </p:spTree>
    <p:extLst>
      <p:ext uri="{BB962C8B-B14F-4D97-AF65-F5344CB8AC3E}">
        <p14:creationId xmlns:p14="http://schemas.microsoft.com/office/powerpoint/2010/main" val="2391317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表格&#10;&#10;描述已自动生成">
            <a:extLst>
              <a:ext uri="{FF2B5EF4-FFF2-40B4-BE49-F238E27FC236}">
                <a16:creationId xmlns:a16="http://schemas.microsoft.com/office/drawing/2014/main" id="{096B20B6-837A-9055-257B-0053006C345B}"/>
              </a:ext>
            </a:extLst>
          </p:cNvPr>
          <p:cNvPicPr>
            <a:picLocks noChangeAspect="1"/>
          </p:cNvPicPr>
          <p:nvPr/>
        </p:nvPicPr>
        <p:blipFill>
          <a:blip r:embed="rId3"/>
          <a:stretch>
            <a:fillRect/>
          </a:stretch>
        </p:blipFill>
        <p:spPr>
          <a:xfrm>
            <a:off x="2381295" y="1448967"/>
            <a:ext cx="9306779" cy="4827581"/>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5816016" cy="523220"/>
          </a:xfrm>
          <a:prstGeom prst="rect">
            <a:avLst/>
          </a:prstGeom>
          <a:noFill/>
        </p:spPr>
        <p:txBody>
          <a:bodyPr wrap="none" rtlCol="0">
            <a:spAutoFit/>
          </a:bodyPr>
          <a:lstStyle/>
          <a:p>
            <a:r>
              <a:rPr kumimoji="1" lang="en-US" altLang="zh-CN" sz="2800" b="1" dirty="0">
                <a:ea typeface="TencentSans W7" panose="020C04030202040F0204" pitchFamily="34" charset="-122"/>
              </a:rPr>
              <a:t>System features and optimizations</a:t>
            </a:r>
          </a:p>
        </p:txBody>
      </p:sp>
      <p:sp>
        <p:nvSpPr>
          <p:cNvPr id="3" name="文本框 2">
            <a:extLst>
              <a:ext uri="{FF2B5EF4-FFF2-40B4-BE49-F238E27FC236}">
                <a16:creationId xmlns:a16="http://schemas.microsoft.com/office/drawing/2014/main" id="{535D899F-1EAF-E212-445A-5FB00FDAA259}"/>
              </a:ext>
            </a:extLst>
          </p:cNvPr>
          <p:cNvSpPr txBox="1"/>
          <p:nvPr/>
        </p:nvSpPr>
        <p:spPr>
          <a:xfrm>
            <a:off x="125821" y="2344236"/>
            <a:ext cx="1986441" cy="369332"/>
          </a:xfrm>
          <a:prstGeom prst="rect">
            <a:avLst/>
          </a:prstGeom>
          <a:noFill/>
        </p:spPr>
        <p:txBody>
          <a:bodyPr wrap="none" rtlCol="0">
            <a:spAutoFit/>
          </a:bodyPr>
          <a:lstStyle/>
          <a:p>
            <a:r>
              <a:rPr lang="en-US" altLang="zh-CN" dirty="0">
                <a:solidFill>
                  <a:srgbClr val="0052D9"/>
                </a:solidFill>
              </a:rPr>
              <a:t>High performance</a:t>
            </a:r>
            <a:endParaRPr lang="zh-CN" altLang="en-US" dirty="0">
              <a:solidFill>
                <a:srgbClr val="0052D9"/>
              </a:solidFill>
            </a:endParaRPr>
          </a:p>
        </p:txBody>
      </p:sp>
      <p:sp>
        <p:nvSpPr>
          <p:cNvPr id="4" name="文本框 3">
            <a:extLst>
              <a:ext uri="{FF2B5EF4-FFF2-40B4-BE49-F238E27FC236}">
                <a16:creationId xmlns:a16="http://schemas.microsoft.com/office/drawing/2014/main" id="{DCB839F3-617A-41D9-A656-89B00A32B3A3}"/>
              </a:ext>
            </a:extLst>
          </p:cNvPr>
          <p:cNvSpPr txBox="1"/>
          <p:nvPr/>
        </p:nvSpPr>
        <p:spPr>
          <a:xfrm>
            <a:off x="125821" y="4707135"/>
            <a:ext cx="1774845" cy="369332"/>
          </a:xfrm>
          <a:prstGeom prst="rect">
            <a:avLst/>
          </a:prstGeom>
          <a:noFill/>
        </p:spPr>
        <p:txBody>
          <a:bodyPr wrap="none" rtlCol="0">
            <a:spAutoFit/>
          </a:bodyPr>
          <a:lstStyle/>
          <a:p>
            <a:r>
              <a:rPr lang="en-US" altLang="zh-CN" dirty="0">
                <a:solidFill>
                  <a:schemeClr val="accent2">
                    <a:lumMod val="75000"/>
                  </a:schemeClr>
                </a:solidFill>
              </a:rPr>
              <a:t>High availability</a:t>
            </a:r>
            <a:endParaRPr lang="zh-CN" altLang="en-US" dirty="0">
              <a:solidFill>
                <a:schemeClr val="accent2">
                  <a:lumMod val="75000"/>
                </a:schemeClr>
              </a:solidFill>
            </a:endParaRPr>
          </a:p>
        </p:txBody>
      </p:sp>
      <p:sp>
        <p:nvSpPr>
          <p:cNvPr id="7" name="文本框 6">
            <a:extLst>
              <a:ext uri="{FF2B5EF4-FFF2-40B4-BE49-F238E27FC236}">
                <a16:creationId xmlns:a16="http://schemas.microsoft.com/office/drawing/2014/main" id="{DCEC44EF-2118-C21F-C06E-5D8F1760E9B8}"/>
              </a:ext>
            </a:extLst>
          </p:cNvPr>
          <p:cNvSpPr txBox="1"/>
          <p:nvPr/>
        </p:nvSpPr>
        <p:spPr>
          <a:xfrm>
            <a:off x="175785" y="5404099"/>
            <a:ext cx="1667444" cy="369332"/>
          </a:xfrm>
          <a:prstGeom prst="rect">
            <a:avLst/>
          </a:prstGeom>
          <a:noFill/>
        </p:spPr>
        <p:txBody>
          <a:bodyPr wrap="none" rtlCol="0">
            <a:spAutoFit/>
          </a:bodyPr>
          <a:lstStyle/>
          <a:p>
            <a:r>
              <a:rPr lang="en-US" altLang="zh-CN" dirty="0">
                <a:solidFill>
                  <a:schemeClr val="accent4">
                    <a:lumMod val="75000"/>
                  </a:schemeClr>
                </a:solidFill>
              </a:rPr>
              <a:t>High scalability</a:t>
            </a:r>
            <a:endParaRPr lang="zh-CN" altLang="en-US" dirty="0">
              <a:solidFill>
                <a:schemeClr val="accent4">
                  <a:lumMod val="75000"/>
                </a:schemeClr>
              </a:solidFill>
            </a:endParaRPr>
          </a:p>
        </p:txBody>
      </p:sp>
      <p:sp>
        <p:nvSpPr>
          <p:cNvPr id="5" name="文本框 4">
            <a:extLst>
              <a:ext uri="{FF2B5EF4-FFF2-40B4-BE49-F238E27FC236}">
                <a16:creationId xmlns:a16="http://schemas.microsoft.com/office/drawing/2014/main" id="{CB034F9E-255A-7EE9-F25A-37CED7EE32D5}"/>
              </a:ext>
            </a:extLst>
          </p:cNvPr>
          <p:cNvSpPr txBox="1"/>
          <p:nvPr/>
        </p:nvSpPr>
        <p:spPr>
          <a:xfrm>
            <a:off x="7735267" y="6438314"/>
            <a:ext cx="2794621" cy="369332"/>
          </a:xfrm>
          <a:prstGeom prst="rect">
            <a:avLst/>
          </a:prstGeom>
          <a:noFill/>
        </p:spPr>
        <p:txBody>
          <a:bodyPr wrap="square" rtlCol="0">
            <a:spAutoFit/>
          </a:bodyPr>
          <a:lstStyle/>
          <a:p>
            <a:r>
              <a:rPr lang="en-US" altLang="zh-CN" dirty="0">
                <a:solidFill>
                  <a:srgbClr val="FF0000"/>
                </a:solidFill>
              </a:rPr>
              <a:t>Cross-node optimizations</a:t>
            </a:r>
            <a:endParaRPr lang="zh-CN" altLang="en-US" dirty="0">
              <a:solidFill>
                <a:srgbClr val="FF0000"/>
              </a:solidFill>
            </a:endParaRPr>
          </a:p>
        </p:txBody>
      </p:sp>
      <p:cxnSp>
        <p:nvCxnSpPr>
          <p:cNvPr id="6" name="直接箭头连接符 5">
            <a:extLst>
              <a:ext uri="{FF2B5EF4-FFF2-40B4-BE49-F238E27FC236}">
                <a16:creationId xmlns:a16="http://schemas.microsoft.com/office/drawing/2014/main" id="{C676FA50-9D74-DE43-F02B-B0A9ECF0E11D}"/>
              </a:ext>
            </a:extLst>
          </p:cNvPr>
          <p:cNvCxnSpPr>
            <a:cxnSpLocks/>
          </p:cNvCxnSpPr>
          <p:nvPr/>
        </p:nvCxnSpPr>
        <p:spPr>
          <a:xfrm flipV="1">
            <a:off x="8529638" y="6000750"/>
            <a:ext cx="0" cy="437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B633ABE-9FFF-F6FB-DC80-D50C46BEB502}"/>
              </a:ext>
            </a:extLst>
          </p:cNvPr>
          <p:cNvSpPr txBox="1"/>
          <p:nvPr/>
        </p:nvSpPr>
        <p:spPr>
          <a:xfrm>
            <a:off x="3734768" y="6438314"/>
            <a:ext cx="2794621" cy="369332"/>
          </a:xfrm>
          <a:prstGeom prst="rect">
            <a:avLst/>
          </a:prstGeom>
          <a:noFill/>
        </p:spPr>
        <p:txBody>
          <a:bodyPr wrap="square" rtlCol="0">
            <a:spAutoFit/>
          </a:bodyPr>
          <a:lstStyle/>
          <a:p>
            <a:r>
              <a:rPr lang="en-US" altLang="zh-CN" dirty="0">
                <a:solidFill>
                  <a:srgbClr val="FF0000"/>
                </a:solidFill>
              </a:rPr>
              <a:t>Single-node optimizations</a:t>
            </a:r>
            <a:endParaRPr lang="zh-CN" altLang="en-US" dirty="0">
              <a:solidFill>
                <a:srgbClr val="FF0000"/>
              </a:solidFill>
            </a:endParaRPr>
          </a:p>
        </p:txBody>
      </p:sp>
      <p:cxnSp>
        <p:nvCxnSpPr>
          <p:cNvPr id="18" name="直接箭头连接符 17">
            <a:extLst>
              <a:ext uri="{FF2B5EF4-FFF2-40B4-BE49-F238E27FC236}">
                <a16:creationId xmlns:a16="http://schemas.microsoft.com/office/drawing/2014/main" id="{D4B1235E-D2AA-4DE3-9703-2967741113E0}"/>
              </a:ext>
            </a:extLst>
          </p:cNvPr>
          <p:cNvCxnSpPr>
            <a:cxnSpLocks/>
          </p:cNvCxnSpPr>
          <p:nvPr/>
        </p:nvCxnSpPr>
        <p:spPr>
          <a:xfrm flipV="1">
            <a:off x="4529139" y="6000750"/>
            <a:ext cx="0" cy="437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53D6A80-F014-9902-FE02-253447680178}"/>
              </a:ext>
            </a:extLst>
          </p:cNvPr>
          <p:cNvCxnSpPr>
            <a:cxnSpLocks/>
            <a:stCxn id="3" idx="3"/>
          </p:cNvCxnSpPr>
          <p:nvPr/>
        </p:nvCxnSpPr>
        <p:spPr>
          <a:xfrm>
            <a:off x="2112262" y="252890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1983F97-CE4B-60C1-E695-49A54A93AF92}"/>
              </a:ext>
            </a:extLst>
          </p:cNvPr>
          <p:cNvCxnSpPr>
            <a:cxnSpLocks/>
          </p:cNvCxnSpPr>
          <p:nvPr/>
        </p:nvCxnSpPr>
        <p:spPr>
          <a:xfrm>
            <a:off x="2112262" y="491015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104C256-109B-28E2-F0EF-14F999D6EA6B}"/>
              </a:ext>
            </a:extLst>
          </p:cNvPr>
          <p:cNvCxnSpPr>
            <a:cxnSpLocks/>
          </p:cNvCxnSpPr>
          <p:nvPr/>
        </p:nvCxnSpPr>
        <p:spPr>
          <a:xfrm>
            <a:off x="2112262" y="559595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20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33" name="文本框 32">
            <a:extLst>
              <a:ext uri="{FF2B5EF4-FFF2-40B4-BE49-F238E27FC236}">
                <a16:creationId xmlns:a16="http://schemas.microsoft.com/office/drawing/2014/main" id="{9287CEB1-36C4-2039-4BA9-16146E437F9F}"/>
              </a:ext>
            </a:extLst>
          </p:cNvPr>
          <p:cNvSpPr txBox="1"/>
          <p:nvPr/>
        </p:nvSpPr>
        <p:spPr>
          <a:xfrm>
            <a:off x="4145758" y="3799212"/>
            <a:ext cx="3579826" cy="307777"/>
          </a:xfrm>
          <a:prstGeom prst="rect">
            <a:avLst/>
          </a:prstGeom>
          <a:noFill/>
        </p:spPr>
        <p:txBody>
          <a:bodyPr wrap="none" rtlCol="0">
            <a:spAutoFit/>
          </a:bodyPr>
          <a:lstStyle/>
          <a:p>
            <a:r>
              <a:rPr lang="en-US" altLang="zh-CN" sz="1400" b="1" dirty="0">
                <a:solidFill>
                  <a:srgbClr val="0052D9"/>
                </a:solidFill>
              </a:rPr>
              <a:t>Logical replication =&gt; Physical replication</a:t>
            </a:r>
            <a:endParaRPr lang="zh-CN" altLang="en-US" sz="1400" b="1" dirty="0">
              <a:solidFill>
                <a:srgbClr val="0052D9"/>
              </a:solidFill>
            </a:endParaRPr>
          </a:p>
        </p:txBody>
      </p:sp>
      <p:sp>
        <p:nvSpPr>
          <p:cNvPr id="34" name="文本框 33">
            <a:extLst>
              <a:ext uri="{FF2B5EF4-FFF2-40B4-BE49-F238E27FC236}">
                <a16:creationId xmlns:a16="http://schemas.microsoft.com/office/drawing/2014/main" id="{11961C79-9033-10A5-53AF-2884E49B785B}"/>
              </a:ext>
            </a:extLst>
          </p:cNvPr>
          <p:cNvSpPr txBox="1"/>
          <p:nvPr/>
        </p:nvSpPr>
        <p:spPr>
          <a:xfrm>
            <a:off x="4898003" y="3005346"/>
            <a:ext cx="2555508" cy="523220"/>
          </a:xfrm>
          <a:prstGeom prst="rect">
            <a:avLst/>
          </a:prstGeom>
          <a:noFill/>
        </p:spPr>
        <p:txBody>
          <a:bodyPr wrap="none" rtlCol="0">
            <a:spAutoFit/>
          </a:bodyPr>
          <a:lstStyle/>
          <a:p>
            <a:r>
              <a:rPr lang="en-US" altLang="zh-CN" sz="1400" b="1" dirty="0">
                <a:solidFill>
                  <a:srgbClr val="0052D9"/>
                </a:solidFill>
              </a:rPr>
              <a:t>Synchronous user thread =&gt; </a:t>
            </a:r>
          </a:p>
          <a:p>
            <a:r>
              <a:rPr lang="en-US" altLang="zh-CN" sz="1400" b="1" dirty="0">
                <a:solidFill>
                  <a:srgbClr val="0052D9"/>
                </a:solidFill>
              </a:rPr>
              <a:t>Asynchronous user thread </a:t>
            </a:r>
            <a:endParaRPr lang="zh-CN" altLang="en-US" sz="1400" b="1" dirty="0">
              <a:solidFill>
                <a:srgbClr val="0052D9"/>
              </a:solidFill>
            </a:endParaRPr>
          </a:p>
        </p:txBody>
      </p:sp>
      <p:sp>
        <p:nvSpPr>
          <p:cNvPr id="35" name="文本框 34">
            <a:extLst>
              <a:ext uri="{FF2B5EF4-FFF2-40B4-BE49-F238E27FC236}">
                <a16:creationId xmlns:a16="http://schemas.microsoft.com/office/drawing/2014/main" id="{6DCE56FE-AED6-1E5D-9BB8-30EB0B707D67}"/>
              </a:ext>
            </a:extLst>
          </p:cNvPr>
          <p:cNvSpPr txBox="1"/>
          <p:nvPr/>
        </p:nvSpPr>
        <p:spPr>
          <a:xfrm>
            <a:off x="9835219" y="5329488"/>
            <a:ext cx="2327881" cy="523220"/>
          </a:xfrm>
          <a:prstGeom prst="rect">
            <a:avLst/>
          </a:prstGeom>
          <a:noFill/>
        </p:spPr>
        <p:txBody>
          <a:bodyPr wrap="none" rtlCol="0">
            <a:spAutoFit/>
          </a:bodyPr>
          <a:lstStyle/>
          <a:p>
            <a:r>
              <a:rPr lang="en-US" altLang="zh-CN" sz="1400" b="1" dirty="0">
                <a:solidFill>
                  <a:srgbClr val="0052D9"/>
                </a:solidFill>
              </a:rPr>
              <a:t>When large-scale,</a:t>
            </a:r>
          </a:p>
          <a:p>
            <a:r>
              <a:rPr lang="en-US" altLang="zh-CN" sz="1400" b="1" dirty="0">
                <a:solidFill>
                  <a:srgbClr val="0052D9"/>
                </a:solidFill>
              </a:rPr>
              <a:t>memory is the bottleneck!</a:t>
            </a:r>
            <a:endParaRPr lang="zh-CN" altLang="en-US" sz="1400" b="1" dirty="0">
              <a:solidFill>
                <a:srgbClr val="0052D9"/>
              </a:solidFill>
            </a:endParaRPr>
          </a:p>
        </p:txBody>
      </p:sp>
    </p:spTree>
    <p:extLst>
      <p:ext uri="{BB962C8B-B14F-4D97-AF65-F5344CB8AC3E}">
        <p14:creationId xmlns:p14="http://schemas.microsoft.com/office/powerpoint/2010/main" val="21873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923925" cy="523220"/>
          </a:xfrm>
          <a:prstGeom prst="rect">
            <a:avLst/>
          </a:prstGeom>
          <a:noFill/>
        </p:spPr>
        <p:txBody>
          <a:bodyPr wrap="none" rtlCol="0">
            <a:spAutoFit/>
          </a:bodyPr>
          <a:lstStyle/>
          <a:p>
            <a:r>
              <a:rPr kumimoji="1" lang="en-US" altLang="zh-CN" sz="2800" b="1" dirty="0">
                <a:ea typeface="TencentSans W7" panose="020C04030202040F0204" pitchFamily="34" charset="-122"/>
              </a:rPr>
              <a:t>TPC-C test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矩形 1">
            <a:extLst>
              <a:ext uri="{FF2B5EF4-FFF2-40B4-BE49-F238E27FC236}">
                <a16:creationId xmlns:a16="http://schemas.microsoft.com/office/drawing/2014/main" id="{665BCBD3-A271-0F9D-523A-B804697D570D}"/>
              </a:ext>
            </a:extLst>
          </p:cNvPr>
          <p:cNvSpPr/>
          <p:nvPr/>
        </p:nvSpPr>
        <p:spPr>
          <a:xfrm>
            <a:off x="3960634" y="2580099"/>
            <a:ext cx="3240354" cy="2800371"/>
          </a:xfrm>
          <a:prstGeom prst="rect">
            <a:avLst/>
          </a:prstGeom>
          <a:solidFill>
            <a:schemeClr val="bg1"/>
          </a:solidFill>
          <a:ln w="3175">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F873E2B-7FE1-0CB6-666F-4478CB220545}"/>
              </a:ext>
            </a:extLst>
          </p:cNvPr>
          <p:cNvSpPr/>
          <p:nvPr/>
        </p:nvSpPr>
        <p:spPr>
          <a:xfrm>
            <a:off x="1251246" y="3183647"/>
            <a:ext cx="2255778" cy="1510077"/>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8-hour steady test :</a:t>
            </a:r>
            <a:endParaRPr lang="en-US" altLang="zh-CN" sz="1200" dirty="0">
              <a:solidFill>
                <a:srgbClr val="333333"/>
              </a:solidFill>
              <a:latin typeface="微软雅黑" panose="020B0503020204020204" pitchFamily="34" charset="-122"/>
              <a:ea typeface="微软雅黑" panose="020B0503020204020204" pitchFamily="34" charset="-122"/>
            </a:endParaRPr>
          </a:p>
          <a:p>
            <a:pPr>
              <a:lnSpc>
                <a:spcPts val="2000"/>
              </a:lnSpc>
              <a:spcBef>
                <a:spcPts val="0"/>
              </a:spcBef>
            </a:pPr>
            <a:r>
              <a:rPr lang="en-US" altLang="zh-CN" sz="1050" dirty="0">
                <a:solidFill>
                  <a:srgbClr val="333333"/>
                </a:solidFill>
                <a:latin typeface="微软雅黑" panose="020B0503020204020204" pitchFamily="34" charset="-122"/>
                <a:ea typeface="微软雅黑" panose="020B0503020204020204" pitchFamily="34" charset="-122"/>
              </a:rPr>
              <a:t>Over an 8-hour period, in a steady state, there must be no errors or failures. The average number of transactions per minute will be the final </a:t>
            </a:r>
            <a:r>
              <a:rPr lang="en-US" altLang="zh-CN" sz="1050" dirty="0" err="1">
                <a:solidFill>
                  <a:srgbClr val="333333"/>
                </a:solidFill>
                <a:latin typeface="微软雅黑" panose="020B0503020204020204" pitchFamily="34" charset="-122"/>
                <a:ea typeface="微软雅黑" panose="020B0503020204020204" pitchFamily="34" charset="-122"/>
              </a:rPr>
              <a:t>tpmC</a:t>
            </a:r>
            <a:r>
              <a:rPr lang="en-US" altLang="zh-CN" sz="1050" dirty="0">
                <a:solidFill>
                  <a:srgbClr val="333333"/>
                </a:solidFill>
                <a:latin typeface="微软雅黑" panose="020B0503020204020204" pitchFamily="34" charset="-122"/>
                <a:ea typeface="微软雅黑" panose="020B0503020204020204" pitchFamily="34" charset="-122"/>
              </a:rPr>
              <a:t>. </a:t>
            </a:r>
          </a:p>
        </p:txBody>
      </p:sp>
      <p:sp>
        <p:nvSpPr>
          <p:cNvPr id="4" name="矩形 3">
            <a:extLst>
              <a:ext uri="{FF2B5EF4-FFF2-40B4-BE49-F238E27FC236}">
                <a16:creationId xmlns:a16="http://schemas.microsoft.com/office/drawing/2014/main" id="{C1B3779D-5EB1-5D71-3A3A-DB3A7CE1DD6E}"/>
              </a:ext>
            </a:extLst>
          </p:cNvPr>
          <p:cNvSpPr/>
          <p:nvPr/>
        </p:nvSpPr>
        <p:spPr>
          <a:xfrm>
            <a:off x="7438730" y="3113976"/>
            <a:ext cx="2592758" cy="1330389"/>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Durability test</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a:lnSpc>
                <a:spcPts val="2000"/>
              </a:lnSpc>
            </a:pPr>
            <a:r>
              <a:rPr lang="en-US" altLang="zh-CN" sz="1050" dirty="0">
                <a:solidFill>
                  <a:srgbClr val="333333"/>
                </a:solidFill>
                <a:latin typeface="微软雅黑" panose="020B0503020204020204" pitchFamily="34" charset="-122"/>
                <a:ea typeface="微软雅黑" panose="020B0503020204020204" pitchFamily="34" charset="-122"/>
              </a:rPr>
              <a:t>Conduct fault testing of different components, simulating real power outages to verify no data loss and data transaction consistency.</a:t>
            </a:r>
            <a:endParaRPr lang="zh-CN" altLang="zh-CN" sz="1050" dirty="0">
              <a:solidFill>
                <a:srgbClr val="333333"/>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EF2F856-C716-7122-6EC2-0C00B496B479}"/>
              </a:ext>
            </a:extLst>
          </p:cNvPr>
          <p:cNvSpPr/>
          <p:nvPr/>
        </p:nvSpPr>
        <p:spPr>
          <a:xfrm>
            <a:off x="4187290" y="5535065"/>
            <a:ext cx="3144747" cy="626914"/>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ACI</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Test :</a:t>
            </a:r>
          </a:p>
          <a:p>
            <a:pPr>
              <a:lnSpc>
                <a:spcPts val="2000"/>
              </a:lnSpc>
            </a:pPr>
            <a:r>
              <a:rPr lang="en-US" altLang="zh-CN" sz="1050" dirty="0">
                <a:solidFill>
                  <a:srgbClr val="333333"/>
                </a:solidFill>
                <a:latin typeface="微软雅黑" panose="020B0503020204020204" pitchFamily="34" charset="-122"/>
                <a:ea typeface="微软雅黑" panose="020B0503020204020204" pitchFamily="34" charset="-122"/>
              </a:rPr>
              <a:t>Atomicity, consistency, and isolation test.</a:t>
            </a:r>
            <a:endParaRPr lang="zh-CN" altLang="zh-CN" sz="1050" dirty="0">
              <a:solidFill>
                <a:srgbClr val="333333"/>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203628FE-FFDA-5CEF-7CED-C2513069E0DB}"/>
              </a:ext>
            </a:extLst>
          </p:cNvPr>
          <p:cNvGrpSpPr/>
          <p:nvPr/>
        </p:nvGrpSpPr>
        <p:grpSpPr>
          <a:xfrm>
            <a:off x="4187290" y="2750389"/>
            <a:ext cx="2893887" cy="2557756"/>
            <a:chOff x="958033" y="2763748"/>
            <a:chExt cx="3065982" cy="2709862"/>
          </a:xfrm>
        </p:grpSpPr>
        <p:sp>
          <p:nvSpPr>
            <p:cNvPr id="9" name="等腰三角形 22">
              <a:extLst>
                <a:ext uri="{FF2B5EF4-FFF2-40B4-BE49-F238E27FC236}">
                  <a16:creationId xmlns:a16="http://schemas.microsoft.com/office/drawing/2014/main" id="{67CF4FFD-535A-672A-7A8B-56E9FBBB8959}"/>
                </a:ext>
              </a:extLst>
            </p:cNvPr>
            <p:cNvSpPr/>
            <p:nvPr/>
          </p:nvSpPr>
          <p:spPr>
            <a:xfrm>
              <a:off x="1584757" y="3268351"/>
              <a:ext cx="1869260" cy="1558925"/>
            </a:xfrm>
            <a:prstGeom prst="triangle">
              <a:avLst/>
            </a:prstGeom>
            <a:noFill/>
            <a:ln w="12700">
              <a:solidFill>
                <a:schemeClr val="accent6">
                  <a:lumMod val="50000"/>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F8139CE4-80AB-AE20-2EB8-34B147847BE9}"/>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1" name="椭圆 10">
              <a:extLst>
                <a:ext uri="{FF2B5EF4-FFF2-40B4-BE49-F238E27FC236}">
                  <a16:creationId xmlns:a16="http://schemas.microsoft.com/office/drawing/2014/main" id="{9961372F-19B9-CA0D-C231-7E0243544EA7}"/>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2" name="椭圆 11">
              <a:extLst>
                <a:ext uri="{FF2B5EF4-FFF2-40B4-BE49-F238E27FC236}">
                  <a16:creationId xmlns:a16="http://schemas.microsoft.com/office/drawing/2014/main" id="{F9FF8FBC-BC5C-112F-CB42-2454D61A4CB8}"/>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3" name="椭圆 12">
              <a:extLst>
                <a:ext uri="{FF2B5EF4-FFF2-40B4-BE49-F238E27FC236}">
                  <a16:creationId xmlns:a16="http://schemas.microsoft.com/office/drawing/2014/main" id="{09B8A324-1C7F-E365-0CEF-AE630838DDB0}"/>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en-US" altLang="zh-CN"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Core</a:t>
              </a:r>
              <a:endPar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4" name="椭圆 13">
              <a:extLst>
                <a:ext uri="{FF2B5EF4-FFF2-40B4-BE49-F238E27FC236}">
                  <a16:creationId xmlns:a16="http://schemas.microsoft.com/office/drawing/2014/main" id="{F6B4111C-82F5-D912-C381-5BF436D20C53}"/>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Performance</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15" name="椭圆 14">
              <a:extLst>
                <a:ext uri="{FF2B5EF4-FFF2-40B4-BE49-F238E27FC236}">
                  <a16:creationId xmlns:a16="http://schemas.microsoft.com/office/drawing/2014/main" id="{6C88021A-2BB8-C952-1B61-230B9B891D2B}"/>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Cost</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16" name="椭圆 15">
              <a:extLst>
                <a:ext uri="{FF2B5EF4-FFF2-40B4-BE49-F238E27FC236}">
                  <a16:creationId xmlns:a16="http://schemas.microsoft.com/office/drawing/2014/main" id="{DBF341E5-74BC-55C2-03B9-AA365DFA8904}"/>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High Availability</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grpSp>
      <p:cxnSp>
        <p:nvCxnSpPr>
          <p:cNvPr id="17" name="直接箭头连接符 16">
            <a:extLst>
              <a:ext uri="{FF2B5EF4-FFF2-40B4-BE49-F238E27FC236}">
                <a16:creationId xmlns:a16="http://schemas.microsoft.com/office/drawing/2014/main" id="{B9A82174-A182-14EC-E153-78687C103077}"/>
              </a:ext>
            </a:extLst>
          </p:cNvPr>
          <p:cNvCxnSpPr>
            <a:cxnSpLocks/>
          </p:cNvCxnSpPr>
          <p:nvPr/>
        </p:nvCxnSpPr>
        <p:spPr>
          <a:xfrm flipV="1">
            <a:off x="3799571" y="3293135"/>
            <a:ext cx="1238316" cy="427765"/>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EEEF20A-0823-E9A4-BA6B-179F8022A6B3}"/>
              </a:ext>
            </a:extLst>
          </p:cNvPr>
          <p:cNvCxnSpPr>
            <a:cxnSpLocks/>
          </p:cNvCxnSpPr>
          <p:nvPr/>
        </p:nvCxnSpPr>
        <p:spPr>
          <a:xfrm>
            <a:off x="3807050" y="3736678"/>
            <a:ext cx="490135" cy="707688"/>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B20844A-91BE-0F49-3555-C06DFC12B404}"/>
              </a:ext>
            </a:extLst>
          </p:cNvPr>
          <p:cNvCxnSpPr>
            <a:cxnSpLocks/>
          </p:cNvCxnSpPr>
          <p:nvPr/>
        </p:nvCxnSpPr>
        <p:spPr>
          <a:xfrm flipH="1">
            <a:off x="6867513" y="3652278"/>
            <a:ext cx="586375" cy="658779"/>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37837AD-B85D-A636-1237-6CAAF73AA062}"/>
              </a:ext>
            </a:extLst>
          </p:cNvPr>
          <p:cNvCxnSpPr>
            <a:cxnSpLocks/>
          </p:cNvCxnSpPr>
          <p:nvPr/>
        </p:nvCxnSpPr>
        <p:spPr>
          <a:xfrm flipV="1">
            <a:off x="5661005" y="4554913"/>
            <a:ext cx="0" cy="969573"/>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F3865BD-5832-71FC-2666-17DF670DD79B}"/>
              </a:ext>
            </a:extLst>
          </p:cNvPr>
          <p:cNvSpPr txBox="1"/>
          <p:nvPr/>
        </p:nvSpPr>
        <p:spPr>
          <a:xfrm>
            <a:off x="831042" y="1216663"/>
            <a:ext cx="9692580" cy="1179938"/>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300"/>
              </a:spcBef>
              <a:spcAft>
                <a:spcPts val="300"/>
              </a:spcAft>
            </a:pPr>
            <a:r>
              <a:rPr lang="en-US" altLang="zh-CN" sz="1600" b="1" dirty="0">
                <a:latin typeface="微软雅黑" panose="020B0503020204020204" pitchFamily="34" charset="-122"/>
                <a:ea typeface="微软雅黑" panose="020B0503020204020204" pitchFamily="34" charset="-122"/>
              </a:rPr>
              <a:t>The TPC (Transaction Processing Performance Council) is a non-profit organization. It is the internationally authoritative ranking for database performance testing. </a:t>
            </a:r>
          </a:p>
          <a:p>
            <a:pPr>
              <a:lnSpc>
                <a:spcPts val="2000"/>
              </a:lnSpc>
              <a:spcBef>
                <a:spcPts val="300"/>
              </a:spcBef>
              <a:spcAft>
                <a:spcPts val="300"/>
              </a:spcAft>
            </a:pPr>
            <a:r>
              <a:rPr lang="en-US" altLang="zh-CN" sz="1600" b="1" dirty="0">
                <a:solidFill>
                  <a:srgbClr val="104CEE"/>
                </a:solidFill>
                <a:latin typeface="微软雅黑" panose="020B0503020204020204" pitchFamily="34" charset="-122"/>
                <a:ea typeface="微软雅黑" panose="020B0503020204020204" pitchFamily="34" charset="-122"/>
              </a:rPr>
              <a:t>TPC-C</a:t>
            </a:r>
            <a:r>
              <a:rPr lang="en-US" altLang="zh-CN" sz="1600" b="1" dirty="0">
                <a:latin typeface="微软雅黑" panose="020B0503020204020204" pitchFamily="34" charset="-122"/>
                <a:ea typeface="微软雅黑" panose="020B0503020204020204" pitchFamily="34" charset="-122"/>
              </a:rPr>
              <a:t> is a performance testing benchmark specifically designed for online transaction processing systems (</a:t>
            </a:r>
            <a:r>
              <a:rPr lang="en-US" altLang="zh-CN" sz="1600" b="1" dirty="0">
                <a:solidFill>
                  <a:srgbClr val="104CEE"/>
                </a:solidFill>
                <a:latin typeface="微软雅黑" panose="020B0503020204020204" pitchFamily="34" charset="-122"/>
                <a:ea typeface="微软雅黑" panose="020B0503020204020204" pitchFamily="34" charset="-122"/>
              </a:rPr>
              <a:t>OLTP systems</a:t>
            </a:r>
            <a:r>
              <a:rPr lang="en-US" altLang="zh-CN" sz="1600" b="1"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887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示&#10;&#10;描述已自动生成">
            <a:extLst>
              <a:ext uri="{FF2B5EF4-FFF2-40B4-BE49-F238E27FC236}">
                <a16:creationId xmlns:a16="http://schemas.microsoft.com/office/drawing/2014/main" id="{FC146DC5-EE37-A3A3-1EF5-50A3866C4542}"/>
              </a:ext>
            </a:extLst>
          </p:cNvPr>
          <p:cNvPicPr>
            <a:picLocks noChangeAspect="1"/>
          </p:cNvPicPr>
          <p:nvPr/>
        </p:nvPicPr>
        <p:blipFill>
          <a:blip r:embed="rId5"/>
          <a:stretch>
            <a:fillRect/>
          </a:stretch>
        </p:blipFill>
        <p:spPr>
          <a:xfrm>
            <a:off x="2292876" y="1480872"/>
            <a:ext cx="7601137" cy="4349314"/>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203121"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Setup</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sp>
        <p:nvSpPr>
          <p:cNvPr id="2" name="文本框 1">
            <a:extLst>
              <a:ext uri="{FF2B5EF4-FFF2-40B4-BE49-F238E27FC236}">
                <a16:creationId xmlns:a16="http://schemas.microsoft.com/office/drawing/2014/main" id="{BBD6EA52-9798-78CD-5898-2A1E66A1E669}"/>
              </a:ext>
            </a:extLst>
          </p:cNvPr>
          <p:cNvSpPr txBox="1"/>
          <p:nvPr/>
        </p:nvSpPr>
        <p:spPr>
          <a:xfrm>
            <a:off x="234330" y="4162745"/>
            <a:ext cx="1630575" cy="369332"/>
          </a:xfrm>
          <a:prstGeom prst="rect">
            <a:avLst/>
          </a:prstGeom>
          <a:noFill/>
        </p:spPr>
        <p:txBody>
          <a:bodyPr wrap="none" rtlCol="0">
            <a:spAutoFit/>
          </a:bodyPr>
          <a:lstStyle/>
          <a:p>
            <a:r>
              <a:rPr lang="en-US" altLang="zh-CN" dirty="0">
                <a:solidFill>
                  <a:srgbClr val="FF0000"/>
                </a:solidFill>
              </a:rPr>
              <a:t>Physical nodes</a:t>
            </a:r>
            <a:endParaRPr lang="zh-CN" altLang="en-US" dirty="0">
              <a:solidFill>
                <a:srgbClr val="FF0000"/>
              </a:solidFill>
            </a:endParaRPr>
          </a:p>
        </p:txBody>
      </p:sp>
      <p:cxnSp>
        <p:nvCxnSpPr>
          <p:cNvPr id="4" name="直接箭头连接符 3">
            <a:extLst>
              <a:ext uri="{FF2B5EF4-FFF2-40B4-BE49-F238E27FC236}">
                <a16:creationId xmlns:a16="http://schemas.microsoft.com/office/drawing/2014/main" id="{4F3EA3CF-9A23-433C-F601-FAEA00C4BDA1}"/>
              </a:ext>
            </a:extLst>
          </p:cNvPr>
          <p:cNvCxnSpPr>
            <a:cxnSpLocks/>
            <a:stCxn id="2" idx="3"/>
          </p:cNvCxnSpPr>
          <p:nvPr/>
        </p:nvCxnSpPr>
        <p:spPr>
          <a:xfrm flipV="1">
            <a:off x="1864905" y="4014788"/>
            <a:ext cx="735420" cy="332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5617E7F-2383-6E0E-0B8C-FD89C4A0C4CF}"/>
              </a:ext>
            </a:extLst>
          </p:cNvPr>
          <p:cNvCxnSpPr>
            <a:cxnSpLocks/>
            <a:stCxn id="2" idx="3"/>
          </p:cNvCxnSpPr>
          <p:nvPr/>
        </p:nvCxnSpPr>
        <p:spPr>
          <a:xfrm>
            <a:off x="1864905" y="4347411"/>
            <a:ext cx="4435883" cy="524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F971F2A-9335-7D89-24CA-D31AB6C5C30D}"/>
              </a:ext>
            </a:extLst>
          </p:cNvPr>
          <p:cNvCxnSpPr>
            <a:cxnSpLocks/>
            <a:stCxn id="2" idx="3"/>
          </p:cNvCxnSpPr>
          <p:nvPr/>
        </p:nvCxnSpPr>
        <p:spPr>
          <a:xfrm>
            <a:off x="1864905" y="4347411"/>
            <a:ext cx="549683" cy="524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31DFA9-9178-7ED2-2C44-A8B6465A4CF6}"/>
              </a:ext>
            </a:extLst>
          </p:cNvPr>
          <p:cNvSpPr txBox="1"/>
          <p:nvPr/>
        </p:nvSpPr>
        <p:spPr>
          <a:xfrm>
            <a:off x="234330" y="1680158"/>
            <a:ext cx="1790875" cy="369332"/>
          </a:xfrm>
          <a:prstGeom prst="rect">
            <a:avLst/>
          </a:prstGeom>
          <a:noFill/>
        </p:spPr>
        <p:txBody>
          <a:bodyPr wrap="none" rtlCol="0">
            <a:spAutoFit/>
          </a:bodyPr>
          <a:lstStyle/>
          <a:p>
            <a:r>
              <a:rPr lang="en-US" altLang="zh-CN" dirty="0">
                <a:solidFill>
                  <a:srgbClr val="FF0000"/>
                </a:solidFill>
              </a:rPr>
              <a:t>Virtual instances</a:t>
            </a:r>
            <a:endParaRPr lang="zh-CN" altLang="en-US" dirty="0">
              <a:solidFill>
                <a:srgbClr val="FF0000"/>
              </a:solidFill>
            </a:endParaRPr>
          </a:p>
        </p:txBody>
      </p:sp>
      <p:cxnSp>
        <p:nvCxnSpPr>
          <p:cNvPr id="16" name="直接箭头连接符 15">
            <a:extLst>
              <a:ext uri="{FF2B5EF4-FFF2-40B4-BE49-F238E27FC236}">
                <a16:creationId xmlns:a16="http://schemas.microsoft.com/office/drawing/2014/main" id="{2994AB8B-C5D9-9D8D-345E-18053AEC8A73}"/>
              </a:ext>
            </a:extLst>
          </p:cNvPr>
          <p:cNvCxnSpPr>
            <a:cxnSpLocks/>
            <a:stCxn id="15" idx="3"/>
          </p:cNvCxnSpPr>
          <p:nvPr/>
        </p:nvCxnSpPr>
        <p:spPr>
          <a:xfrm>
            <a:off x="2025205" y="1864824"/>
            <a:ext cx="38938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46DBBCD-CE5D-AB56-568C-3B28E42F9B92}"/>
              </a:ext>
            </a:extLst>
          </p:cNvPr>
          <p:cNvSpPr txBox="1"/>
          <p:nvPr/>
        </p:nvSpPr>
        <p:spPr>
          <a:xfrm>
            <a:off x="312878" y="4488580"/>
            <a:ext cx="1473480" cy="369332"/>
          </a:xfrm>
          <a:prstGeom prst="rect">
            <a:avLst/>
          </a:prstGeom>
          <a:noFill/>
        </p:spPr>
        <p:txBody>
          <a:bodyPr wrap="none" rtlCol="0">
            <a:spAutoFit/>
          </a:bodyPr>
          <a:lstStyle/>
          <a:p>
            <a:r>
              <a:rPr lang="en-US" altLang="zh-CN" dirty="0">
                <a:solidFill>
                  <a:schemeClr val="accent1"/>
                </a:solidFill>
              </a:rPr>
              <a:t>(TPC-C Cost)</a:t>
            </a:r>
            <a:endParaRPr lang="zh-CN" altLang="en-US" dirty="0">
              <a:solidFill>
                <a:schemeClr val="accent1"/>
              </a:solidFill>
            </a:endParaRPr>
          </a:p>
        </p:txBody>
      </p:sp>
      <p:sp>
        <p:nvSpPr>
          <p:cNvPr id="3" name="文本框 2">
            <a:extLst>
              <a:ext uri="{FF2B5EF4-FFF2-40B4-BE49-F238E27FC236}">
                <a16:creationId xmlns:a16="http://schemas.microsoft.com/office/drawing/2014/main" id="{03513B3B-B9FD-7DA5-FEEC-0D9DEE723E85}"/>
              </a:ext>
            </a:extLst>
          </p:cNvPr>
          <p:cNvSpPr txBox="1"/>
          <p:nvPr/>
        </p:nvSpPr>
        <p:spPr>
          <a:xfrm>
            <a:off x="3009922" y="6019477"/>
            <a:ext cx="2276585" cy="369332"/>
          </a:xfrm>
          <a:prstGeom prst="rect">
            <a:avLst/>
          </a:prstGeom>
          <a:noFill/>
        </p:spPr>
        <p:txBody>
          <a:bodyPr wrap="none" rtlCol="0">
            <a:spAutoFit/>
          </a:bodyPr>
          <a:lstStyle/>
          <a:p>
            <a:r>
              <a:rPr lang="en-US" altLang="zh-CN" b="1" dirty="0">
                <a:solidFill>
                  <a:schemeClr val="accent1"/>
                </a:solidFill>
              </a:rPr>
              <a:t>2643 nodes in total!</a:t>
            </a:r>
            <a:endParaRPr lang="zh-CN" altLang="en-US" b="1" dirty="0">
              <a:solidFill>
                <a:schemeClr val="accent1"/>
              </a:solidFill>
            </a:endParaRPr>
          </a:p>
        </p:txBody>
      </p:sp>
    </p:spTree>
    <p:extLst>
      <p:ext uri="{BB962C8B-B14F-4D97-AF65-F5344CB8AC3E}">
        <p14:creationId xmlns:p14="http://schemas.microsoft.com/office/powerpoint/2010/main" val="1920620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948517"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Test result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pic>
        <p:nvPicPr>
          <p:cNvPr id="3" name="图片 2" descr="图表, 直方图&#10;&#10;描述已自动生成">
            <a:extLst>
              <a:ext uri="{FF2B5EF4-FFF2-40B4-BE49-F238E27FC236}">
                <a16:creationId xmlns:a16="http://schemas.microsoft.com/office/drawing/2014/main" id="{4497C0E2-3885-16CD-C94E-F96ACD2CD22B}"/>
              </a:ext>
            </a:extLst>
          </p:cNvPr>
          <p:cNvPicPr>
            <a:picLocks noChangeAspect="1"/>
          </p:cNvPicPr>
          <p:nvPr/>
        </p:nvPicPr>
        <p:blipFill>
          <a:blip r:embed="rId6"/>
          <a:stretch>
            <a:fillRect/>
          </a:stretch>
        </p:blipFill>
        <p:spPr>
          <a:xfrm>
            <a:off x="6570193" y="3946064"/>
            <a:ext cx="4958597" cy="2205356"/>
          </a:xfrm>
          <a:prstGeom prst="rect">
            <a:avLst/>
          </a:prstGeom>
        </p:spPr>
      </p:pic>
      <p:pic>
        <p:nvPicPr>
          <p:cNvPr id="7" name="图片 6" descr="图表&#10;&#10;中度可信度描述已自动生成">
            <a:extLst>
              <a:ext uri="{FF2B5EF4-FFF2-40B4-BE49-F238E27FC236}">
                <a16:creationId xmlns:a16="http://schemas.microsoft.com/office/drawing/2014/main" id="{3198F592-6FC0-B2D6-F20A-34D7BD92FDCA}"/>
              </a:ext>
            </a:extLst>
          </p:cNvPr>
          <p:cNvPicPr>
            <a:picLocks noChangeAspect="1"/>
          </p:cNvPicPr>
          <p:nvPr/>
        </p:nvPicPr>
        <p:blipFill>
          <a:blip r:embed="rId7"/>
          <a:stretch>
            <a:fillRect/>
          </a:stretch>
        </p:blipFill>
        <p:spPr>
          <a:xfrm>
            <a:off x="295216" y="3795641"/>
            <a:ext cx="6128509" cy="2205356"/>
          </a:xfrm>
          <a:prstGeom prst="rect">
            <a:avLst/>
          </a:prstGeom>
        </p:spPr>
      </p:pic>
      <p:pic>
        <p:nvPicPr>
          <p:cNvPr id="9" name="图片 8" descr="表格&#10;&#10;低可信度描述已自动生成">
            <a:extLst>
              <a:ext uri="{FF2B5EF4-FFF2-40B4-BE49-F238E27FC236}">
                <a16:creationId xmlns:a16="http://schemas.microsoft.com/office/drawing/2014/main" id="{6EF30E9A-29C7-D2E2-8ACF-E8E95996378F}"/>
              </a:ext>
            </a:extLst>
          </p:cNvPr>
          <p:cNvPicPr>
            <a:picLocks noChangeAspect="1"/>
          </p:cNvPicPr>
          <p:nvPr/>
        </p:nvPicPr>
        <p:blipFill>
          <a:blip r:embed="rId8"/>
          <a:stretch>
            <a:fillRect/>
          </a:stretch>
        </p:blipFill>
        <p:spPr>
          <a:xfrm>
            <a:off x="417991" y="1565564"/>
            <a:ext cx="11110799" cy="2036618"/>
          </a:xfrm>
          <a:prstGeom prst="rect">
            <a:avLst/>
          </a:prstGeom>
        </p:spPr>
      </p:pic>
      <p:sp>
        <p:nvSpPr>
          <p:cNvPr id="10" name="文本框 9">
            <a:extLst>
              <a:ext uri="{FF2B5EF4-FFF2-40B4-BE49-F238E27FC236}">
                <a16:creationId xmlns:a16="http://schemas.microsoft.com/office/drawing/2014/main" id="{15BA1D4F-9269-184D-DA06-CC309934A7F8}"/>
              </a:ext>
            </a:extLst>
          </p:cNvPr>
          <p:cNvSpPr txBox="1"/>
          <p:nvPr/>
        </p:nvSpPr>
        <p:spPr>
          <a:xfrm>
            <a:off x="5609032" y="2399207"/>
            <a:ext cx="2124299" cy="369332"/>
          </a:xfrm>
          <a:prstGeom prst="rect">
            <a:avLst/>
          </a:prstGeom>
          <a:noFill/>
        </p:spPr>
        <p:txBody>
          <a:bodyPr wrap="none" rtlCol="0">
            <a:spAutoFit/>
          </a:bodyPr>
          <a:lstStyle/>
          <a:p>
            <a:r>
              <a:rPr lang="en-US" altLang="zh-CN" dirty="0">
                <a:solidFill>
                  <a:srgbClr val="FF0000"/>
                </a:solidFill>
              </a:rPr>
              <a:t>8-hour stability test</a:t>
            </a:r>
            <a:endParaRPr lang="zh-CN" altLang="en-US" dirty="0">
              <a:solidFill>
                <a:srgbClr val="FF0000"/>
              </a:solidFill>
            </a:endParaRPr>
          </a:p>
        </p:txBody>
      </p:sp>
      <p:sp>
        <p:nvSpPr>
          <p:cNvPr id="11" name="文本框 10">
            <a:extLst>
              <a:ext uri="{FF2B5EF4-FFF2-40B4-BE49-F238E27FC236}">
                <a16:creationId xmlns:a16="http://schemas.microsoft.com/office/drawing/2014/main" id="{E0A08593-2540-7584-CAE1-AB31158B49D1}"/>
              </a:ext>
            </a:extLst>
          </p:cNvPr>
          <p:cNvSpPr txBox="1"/>
          <p:nvPr/>
        </p:nvSpPr>
        <p:spPr>
          <a:xfrm>
            <a:off x="2805473" y="6199129"/>
            <a:ext cx="2084225" cy="369332"/>
          </a:xfrm>
          <a:prstGeom prst="rect">
            <a:avLst/>
          </a:prstGeom>
          <a:noFill/>
        </p:spPr>
        <p:txBody>
          <a:bodyPr wrap="none" rtlCol="0">
            <a:spAutoFit/>
          </a:bodyPr>
          <a:lstStyle/>
          <a:p>
            <a:r>
              <a:rPr lang="en-US" altLang="zh-CN" dirty="0">
                <a:solidFill>
                  <a:srgbClr val="FF0000"/>
                </a:solidFill>
              </a:rPr>
              <a:t>Transaction latency</a:t>
            </a:r>
            <a:endParaRPr lang="zh-CN" altLang="en-US" dirty="0">
              <a:solidFill>
                <a:srgbClr val="FF0000"/>
              </a:solidFill>
            </a:endParaRPr>
          </a:p>
        </p:txBody>
      </p:sp>
      <p:sp>
        <p:nvSpPr>
          <p:cNvPr id="12" name="文本框 11">
            <a:extLst>
              <a:ext uri="{FF2B5EF4-FFF2-40B4-BE49-F238E27FC236}">
                <a16:creationId xmlns:a16="http://schemas.microsoft.com/office/drawing/2014/main" id="{DCAB3668-2A61-4EF9-3698-F151AC6179ED}"/>
              </a:ext>
            </a:extLst>
          </p:cNvPr>
          <p:cNvSpPr txBox="1"/>
          <p:nvPr/>
        </p:nvSpPr>
        <p:spPr>
          <a:xfrm>
            <a:off x="8524083" y="6219131"/>
            <a:ext cx="1157689" cy="369332"/>
          </a:xfrm>
          <a:prstGeom prst="rect">
            <a:avLst/>
          </a:prstGeom>
          <a:noFill/>
        </p:spPr>
        <p:txBody>
          <a:bodyPr wrap="none" rtlCol="0">
            <a:spAutoFit/>
          </a:bodyPr>
          <a:lstStyle/>
          <a:p>
            <a:r>
              <a:rPr lang="en-US" altLang="zh-CN" dirty="0">
                <a:solidFill>
                  <a:srgbClr val="FF0000"/>
                </a:solidFill>
              </a:rPr>
              <a:t>Scalability</a:t>
            </a:r>
            <a:endParaRPr lang="zh-CN" altLang="en-US" dirty="0">
              <a:solidFill>
                <a:srgbClr val="FF0000"/>
              </a:solidFill>
            </a:endParaRPr>
          </a:p>
        </p:txBody>
      </p:sp>
    </p:spTree>
    <p:extLst>
      <p:ext uri="{BB962C8B-B14F-4D97-AF65-F5344CB8AC3E}">
        <p14:creationId xmlns:p14="http://schemas.microsoft.com/office/powerpoint/2010/main" val="304600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937022" cy="523220"/>
          </a:xfrm>
          <a:prstGeom prst="rect">
            <a:avLst/>
          </a:prstGeom>
          <a:noFill/>
        </p:spPr>
        <p:txBody>
          <a:bodyPr wrap="none" rtlCol="0">
            <a:spAutoFit/>
          </a:bodyPr>
          <a:lstStyle/>
          <a:p>
            <a:r>
              <a:rPr kumimoji="1" lang="en-US" altLang="zh-CN" sz="2800" b="1" dirty="0">
                <a:ea typeface="TencentSans W7" panose="020C04030202040F0204" pitchFamily="34" charset="-122"/>
              </a:rPr>
              <a:t>TPC-C test result</a:t>
            </a:r>
          </a:p>
        </p:txBody>
      </p:sp>
      <p:graphicFrame>
        <p:nvGraphicFramePr>
          <p:cNvPr id="3" name="表格 2">
            <a:extLst>
              <a:ext uri="{FF2B5EF4-FFF2-40B4-BE49-F238E27FC236}">
                <a16:creationId xmlns:a16="http://schemas.microsoft.com/office/drawing/2014/main" id="{3772E81D-E27C-E037-99A7-E7B9C58B20D6}"/>
              </a:ext>
            </a:extLst>
          </p:cNvPr>
          <p:cNvGraphicFramePr>
            <a:graphicFrameLocks noGrp="1"/>
          </p:cNvGraphicFramePr>
          <p:nvPr>
            <p:extLst>
              <p:ext uri="{D42A27DB-BD31-4B8C-83A1-F6EECF244321}">
                <p14:modId xmlns:p14="http://schemas.microsoft.com/office/powerpoint/2010/main" val="1519185467"/>
              </p:ext>
            </p:extLst>
          </p:nvPr>
        </p:nvGraphicFramePr>
        <p:xfrm>
          <a:off x="2022054" y="1212605"/>
          <a:ext cx="8007350" cy="1463172"/>
        </p:xfrm>
        <a:graphic>
          <a:graphicData uri="http://schemas.openxmlformats.org/drawingml/2006/table">
            <a:tbl>
              <a:tblPr/>
              <a:tblGrid>
                <a:gridCol w="873125">
                  <a:extLst>
                    <a:ext uri="{9D8B030D-6E8A-4147-A177-3AD203B41FA5}">
                      <a16:colId xmlns:a16="http://schemas.microsoft.com/office/drawing/2014/main" val="3795081086"/>
                    </a:ext>
                  </a:extLst>
                </a:gridCol>
                <a:gridCol w="1173163">
                  <a:extLst>
                    <a:ext uri="{9D8B030D-6E8A-4147-A177-3AD203B41FA5}">
                      <a16:colId xmlns:a16="http://schemas.microsoft.com/office/drawing/2014/main" val="4035641241"/>
                    </a:ext>
                  </a:extLst>
                </a:gridCol>
                <a:gridCol w="1762125">
                  <a:extLst>
                    <a:ext uri="{9D8B030D-6E8A-4147-A177-3AD203B41FA5}">
                      <a16:colId xmlns:a16="http://schemas.microsoft.com/office/drawing/2014/main" val="1780016328"/>
                    </a:ext>
                  </a:extLst>
                </a:gridCol>
                <a:gridCol w="1173162">
                  <a:extLst>
                    <a:ext uri="{9D8B030D-6E8A-4147-A177-3AD203B41FA5}">
                      <a16:colId xmlns:a16="http://schemas.microsoft.com/office/drawing/2014/main" val="3640230954"/>
                    </a:ext>
                  </a:extLst>
                </a:gridCol>
                <a:gridCol w="1555750">
                  <a:extLst>
                    <a:ext uri="{9D8B030D-6E8A-4147-A177-3AD203B41FA5}">
                      <a16:colId xmlns:a16="http://schemas.microsoft.com/office/drawing/2014/main" val="650021512"/>
                    </a:ext>
                  </a:extLst>
                </a:gridCol>
                <a:gridCol w="1470025">
                  <a:extLst>
                    <a:ext uri="{9D8B030D-6E8A-4147-A177-3AD203B41FA5}">
                      <a16:colId xmlns:a16="http://schemas.microsoft.com/office/drawing/2014/main" val="3821711477"/>
                    </a:ext>
                  </a:extLst>
                </a:gridCol>
              </a:tblGrid>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Ranking</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Vender</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Database</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tpmC</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Price/tpmC</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3-year price</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extLst>
                  <a:ext uri="{0D108BD9-81ED-4DB2-BD59-A6C34878D82A}">
                    <a16:rowId xmlns:a16="http://schemas.microsoft.com/office/drawing/2014/main" val="599707340"/>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Tencent</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TDSQL</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814 M</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1.27 rmb</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1.03 B</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647404092"/>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database1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707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3.98 rmb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2.81 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4661975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60.8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6.25 </a:t>
                      </a:r>
                      <a:r>
                        <a:rPr kumimoji="0" lang="en-US" altLang="zh-CN" sz="1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rPr>
                        <a:t>rmb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380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8237876"/>
                  </a:ext>
                </a:extLst>
              </a:tr>
              <a:tr h="243635">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30.2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1.01 dollar</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30.5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4790503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5</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10.3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1.3 dollar</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14.3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40273745"/>
                  </a:ext>
                </a:extLst>
              </a:tr>
            </a:tbl>
          </a:graphicData>
        </a:graphic>
      </p:graphicFrame>
      <p:sp>
        <p:nvSpPr>
          <p:cNvPr id="7" name="爆炸形: 8 pt  6">
            <a:extLst>
              <a:ext uri="{FF2B5EF4-FFF2-40B4-BE49-F238E27FC236}">
                <a16:creationId xmlns:a16="http://schemas.microsoft.com/office/drawing/2014/main" id="{C539CC63-A5AF-CC4A-52C1-8449D4844AD6}"/>
              </a:ext>
            </a:extLst>
          </p:cNvPr>
          <p:cNvSpPr/>
          <p:nvPr/>
        </p:nvSpPr>
        <p:spPr>
          <a:xfrm>
            <a:off x="1445991" y="1244993"/>
            <a:ext cx="909638" cy="846137"/>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anose="020B0503020204020204" pitchFamily="34" charset="-122"/>
                <a:ea typeface="微软雅黑" panose="020B0503020204020204" pitchFamily="34" charset="-122"/>
              </a:rPr>
              <a:t>New</a:t>
            </a:r>
            <a:endParaRPr lang="zh-CN" altLang="en-US" sz="11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FC49C4F-ECC2-83C9-A697-ED1337637B61}"/>
              </a:ext>
            </a:extLst>
          </p:cNvPr>
          <p:cNvSpPr txBox="1"/>
          <p:nvPr/>
        </p:nvSpPr>
        <p:spPr>
          <a:xfrm>
            <a:off x="2022055" y="2923079"/>
            <a:ext cx="8007349" cy="307777"/>
          </a:xfrm>
          <a:prstGeom prst="rect">
            <a:avLst/>
          </a:prstGeom>
          <a:solidFill>
            <a:srgbClr val="D6E7FF"/>
          </a:solidFill>
          <a:ln w="3175">
            <a:solidFill>
              <a:srgbClr val="3372FF"/>
            </a:solidFill>
            <a:prstDash val="lgDash"/>
          </a:ln>
        </p:spPr>
        <p:txBody>
          <a:bodyPr wrap="square">
            <a:spAutoFit/>
          </a:bodyPr>
          <a:lstStyle/>
          <a:p>
            <a:pPr algn="ctr"/>
            <a:r>
              <a:rPr lang="en-US" altLang="zh-CN" sz="1400" b="1" dirty="0">
                <a:solidFill>
                  <a:srgbClr val="3372FF"/>
                </a:solidFill>
                <a:latin typeface="微软雅黑" panose="020B0503020204020204" pitchFamily="34" charset="-122"/>
                <a:ea typeface="微软雅黑" panose="020B0503020204020204" pitchFamily="34" charset="-122"/>
              </a:rPr>
              <a:t>Highest </a:t>
            </a:r>
            <a:r>
              <a:rPr lang="en-US" altLang="zh-CN" sz="1400" b="1" dirty="0" err="1">
                <a:solidFill>
                  <a:srgbClr val="3372FF"/>
                </a:solidFill>
                <a:latin typeface="微软雅黑" panose="020B0503020204020204" pitchFamily="34" charset="-122"/>
                <a:ea typeface="微软雅黑" panose="020B0503020204020204" pitchFamily="34" charset="-122"/>
              </a:rPr>
              <a:t>tpmC</a:t>
            </a:r>
            <a:r>
              <a:rPr lang="en-US" altLang="zh-CN" sz="1400" b="1" dirty="0">
                <a:solidFill>
                  <a:srgbClr val="3372FF"/>
                </a:solidFill>
                <a:latin typeface="微软雅黑" panose="020B0503020204020204" pitchFamily="34" charset="-122"/>
                <a:ea typeface="微软雅黑" panose="020B0503020204020204" pitchFamily="34" charset="-122"/>
              </a:rPr>
              <a:t> and lowest price/</a:t>
            </a:r>
            <a:r>
              <a:rPr lang="en-US" altLang="zh-CN" sz="1400" b="1" dirty="0" err="1">
                <a:solidFill>
                  <a:srgbClr val="3372FF"/>
                </a:solidFill>
                <a:latin typeface="微软雅黑" panose="020B0503020204020204" pitchFamily="34" charset="-122"/>
                <a:ea typeface="微软雅黑" panose="020B0503020204020204" pitchFamily="34" charset="-122"/>
              </a:rPr>
              <a:t>tpmC</a:t>
            </a:r>
            <a:endParaRPr lang="en-US" altLang="zh-CN" sz="1400" b="1" dirty="0">
              <a:solidFill>
                <a:srgbClr val="3372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9F106EFB-3C7E-626E-7379-F9B574FC74D5}"/>
              </a:ext>
            </a:extLst>
          </p:cNvPr>
          <p:cNvSpPr/>
          <p:nvPr/>
        </p:nvSpPr>
        <p:spPr>
          <a:xfrm>
            <a:off x="6348282" y="3424594"/>
            <a:ext cx="5096006" cy="173277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1400"/>
              </a:lnSpc>
            </a:pPr>
            <a:r>
              <a:rPr lang="en-US" altLang="zh-CN" sz="1200" b="1" dirty="0" err="1">
                <a:solidFill>
                  <a:srgbClr val="3372FF"/>
                </a:solidFill>
                <a:latin typeface="微软雅黑" panose="020B0503020204020204" pitchFamily="34" charset="-122"/>
                <a:ea typeface="微软雅黑" panose="020B0503020204020204" pitchFamily="34" charset="-122"/>
                <a:cs typeface="Calibri" panose="020F0502020204030204" pitchFamily="34" charset="0"/>
              </a:rPr>
              <a:t>tpmC</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814 million vs 707 million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higher throughput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We have built the industry's largest distributed database cluster (1650 nodes), setting a new world record in performance (814 million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en-US" altLang="zh-CN" sz="900" dirty="0">
                <a:solidFill>
                  <a:srgbClr val="333333"/>
                </a:solidFill>
                <a:latin typeface="微软雅黑" panose="020B0503020204020204" pitchFamily="34" charset="-122"/>
                <a:ea typeface="微软雅黑" panose="020B0503020204020204" pitchFamily="34" charset="-122"/>
              </a:rPr>
              <a:t>).</a:t>
            </a:r>
          </a:p>
          <a:p>
            <a:pPr marL="0" indent="0">
              <a:lnSpc>
                <a:spcPts val="14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Volatility: 0.2% vs 1%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more stable</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During an 8-hour continuous stress test, the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en-US" altLang="zh-CN" sz="900" dirty="0">
                <a:solidFill>
                  <a:srgbClr val="333333"/>
                </a:solidFill>
                <a:latin typeface="微软雅黑" panose="020B0503020204020204" pitchFamily="34" charset="-122"/>
                <a:ea typeface="微软雅黑" panose="020B0503020204020204" pitchFamily="34" charset="-122"/>
              </a:rPr>
              <a:t> volatility remained below 0.2% (the standard requirement is within 2%, while other vendors typically have volatility within 1%).</a:t>
            </a:r>
          </a:p>
          <a:p>
            <a:pPr marL="0" indent="0">
              <a:lnSpc>
                <a:spcPts val="14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Response Time: Reduced by 15%-30%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faster response</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The average latency and 90th percentile delay are more than 15%-30% lower than competing products.</a:t>
            </a:r>
            <a:endParaRPr lang="zh-CN" altLang="en-US" sz="900" dirty="0">
              <a:solidFill>
                <a:srgbClr val="333333"/>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40A2641-2FA4-42CD-DC90-5B71E8AF9A81}"/>
              </a:ext>
            </a:extLst>
          </p:cNvPr>
          <p:cNvSpPr/>
          <p:nvPr/>
        </p:nvSpPr>
        <p:spPr>
          <a:xfrm>
            <a:off x="304800" y="4291424"/>
            <a:ext cx="4363811" cy="113822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Cost-effectiveness: 1.27 vs 3.98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1/3 of the cost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Hardware costs reduced by 10% (improving single-machine performance, increasing the number of servers by 8.7%, and overall performance by 15.2%). Software and service costs reduced by 85% (TDSQL uses a public cloud model, significantly lowering license and service fees,), </a:t>
            </a:r>
            <a:endParaRPr lang="zh-CN" altLang="en-US" sz="900" dirty="0">
              <a:solidFill>
                <a:srgbClr val="333333"/>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879AF6BA-1F45-3B54-D0EC-B7009427BE01}"/>
              </a:ext>
            </a:extLst>
          </p:cNvPr>
          <p:cNvSpPr/>
          <p:nvPr/>
        </p:nvSpPr>
        <p:spPr>
          <a:xfrm>
            <a:off x="7192540" y="5642950"/>
            <a:ext cx="4694660" cy="885224"/>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Fault Impact Duration: 20 seconds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fast recovery</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We conducted two random power-off simulations of physical machines and one simulated failure by destroying a Tencent Cloud instance (virtual machine). After simulating the faults, the impact on business operations was within 20 seconds.</a:t>
            </a:r>
            <a:endParaRPr lang="zh-CN" altLang="en-US" sz="900" dirty="0">
              <a:solidFill>
                <a:srgbClr val="333333"/>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4AD27E5A-242C-A445-A285-58E9F6F6D8BC}"/>
              </a:ext>
            </a:extLst>
          </p:cNvPr>
          <p:cNvGrpSpPr/>
          <p:nvPr/>
        </p:nvGrpSpPr>
        <p:grpSpPr>
          <a:xfrm>
            <a:off x="4166816" y="4063513"/>
            <a:ext cx="2893887" cy="2557756"/>
            <a:chOff x="958033" y="2763748"/>
            <a:chExt cx="3065982" cy="2709862"/>
          </a:xfrm>
        </p:grpSpPr>
        <p:sp>
          <p:nvSpPr>
            <p:cNvPr id="4" name="等腰三角形 22">
              <a:extLst>
                <a:ext uri="{FF2B5EF4-FFF2-40B4-BE49-F238E27FC236}">
                  <a16:creationId xmlns:a16="http://schemas.microsoft.com/office/drawing/2014/main" id="{96C1BAC7-F8C8-BB35-4E33-85E561A061DF}"/>
                </a:ext>
              </a:extLst>
            </p:cNvPr>
            <p:cNvSpPr/>
            <p:nvPr/>
          </p:nvSpPr>
          <p:spPr>
            <a:xfrm>
              <a:off x="1584757" y="3268351"/>
              <a:ext cx="1869260" cy="1558925"/>
            </a:xfrm>
            <a:prstGeom prst="triangle">
              <a:avLst/>
            </a:prstGeom>
            <a:noFill/>
            <a:ln w="12700">
              <a:solidFill>
                <a:schemeClr val="accent6">
                  <a:lumMod val="50000"/>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1F81D769-F054-6902-FD1A-1CD2C2FBC3CE}"/>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1" name="椭圆 30">
              <a:extLst>
                <a:ext uri="{FF2B5EF4-FFF2-40B4-BE49-F238E27FC236}">
                  <a16:creationId xmlns:a16="http://schemas.microsoft.com/office/drawing/2014/main" id="{D22AF451-0C11-A092-369A-6ACCB2F7710E}"/>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2" name="椭圆 31">
              <a:extLst>
                <a:ext uri="{FF2B5EF4-FFF2-40B4-BE49-F238E27FC236}">
                  <a16:creationId xmlns:a16="http://schemas.microsoft.com/office/drawing/2014/main" id="{CAC30EE2-E0A6-F8D0-3D66-276D2357D0D2}"/>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3" name="椭圆 32">
              <a:extLst>
                <a:ext uri="{FF2B5EF4-FFF2-40B4-BE49-F238E27FC236}">
                  <a16:creationId xmlns:a16="http://schemas.microsoft.com/office/drawing/2014/main" id="{1F3A8754-2C0D-824A-D4D4-68C17DD3CAAE}"/>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en-US" altLang="zh-CN"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Core</a:t>
              </a:r>
              <a:endPar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4" name="椭圆 33">
              <a:extLst>
                <a:ext uri="{FF2B5EF4-FFF2-40B4-BE49-F238E27FC236}">
                  <a16:creationId xmlns:a16="http://schemas.microsoft.com/office/drawing/2014/main" id="{5B2DC5D8-9831-E11C-01ED-68A9B3DA0055}"/>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Performance</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35" name="椭圆 34">
              <a:extLst>
                <a:ext uri="{FF2B5EF4-FFF2-40B4-BE49-F238E27FC236}">
                  <a16:creationId xmlns:a16="http://schemas.microsoft.com/office/drawing/2014/main" id="{DA27CB63-502B-A2E3-2365-6C8D10E8AB30}"/>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Cost</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36" name="椭圆 35">
              <a:extLst>
                <a:ext uri="{FF2B5EF4-FFF2-40B4-BE49-F238E27FC236}">
                  <a16:creationId xmlns:a16="http://schemas.microsoft.com/office/drawing/2014/main" id="{81B80AFB-9D8C-C4ED-C731-6CE9CFE17C98}"/>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High Availability</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grpSp>
    </p:spTree>
    <p:extLst>
      <p:ext uri="{BB962C8B-B14F-4D97-AF65-F5344CB8AC3E}">
        <p14:creationId xmlns:p14="http://schemas.microsoft.com/office/powerpoint/2010/main" val="1475974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a:extLst>
              <a:ext uri="{FF2B5EF4-FFF2-40B4-BE49-F238E27FC236}">
                <a16:creationId xmlns:a16="http://schemas.microsoft.com/office/drawing/2014/main" id="{DF71BE20-761C-9E87-5870-66E0174207C9}"/>
              </a:ext>
            </a:extLst>
          </p:cNvPr>
          <p:cNvPicPr>
            <a:picLocks noChangeAspect="1"/>
          </p:cNvPicPr>
          <p:nvPr/>
        </p:nvPicPr>
        <p:blipFill>
          <a:blip r:embed="rId5"/>
          <a:stretch>
            <a:fillRect/>
          </a:stretch>
        </p:blipFill>
        <p:spPr>
          <a:xfrm>
            <a:off x="2292876" y="1480872"/>
            <a:ext cx="7601137" cy="4349314"/>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861955"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Durability</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D8B8F9A9-FA6C-2B4C-4991-2C08FADB27AC}"/>
              </a:ext>
            </a:extLst>
          </p:cNvPr>
          <p:cNvSpPr txBox="1"/>
          <p:nvPr/>
        </p:nvSpPr>
        <p:spPr>
          <a:xfrm>
            <a:off x="234330" y="4162745"/>
            <a:ext cx="2541080" cy="369332"/>
          </a:xfrm>
          <a:prstGeom prst="rect">
            <a:avLst/>
          </a:prstGeom>
          <a:noFill/>
        </p:spPr>
        <p:txBody>
          <a:bodyPr wrap="none" rtlCol="0">
            <a:spAutoFit/>
          </a:bodyPr>
          <a:lstStyle/>
          <a:p>
            <a:r>
              <a:rPr lang="en-US" altLang="zh-CN" dirty="0">
                <a:solidFill>
                  <a:srgbClr val="FF0000"/>
                </a:solidFill>
              </a:rPr>
              <a:t>Randomly fail one node</a:t>
            </a:r>
            <a:endParaRPr lang="zh-CN" altLang="en-US" dirty="0">
              <a:solidFill>
                <a:srgbClr val="FF0000"/>
              </a:solidFill>
            </a:endParaRPr>
          </a:p>
        </p:txBody>
      </p:sp>
      <p:cxnSp>
        <p:nvCxnSpPr>
          <p:cNvPr id="8" name="直接箭头连接符 7">
            <a:extLst>
              <a:ext uri="{FF2B5EF4-FFF2-40B4-BE49-F238E27FC236}">
                <a16:creationId xmlns:a16="http://schemas.microsoft.com/office/drawing/2014/main" id="{07827ABB-112D-DE29-2429-05F2E2331F8B}"/>
              </a:ext>
            </a:extLst>
          </p:cNvPr>
          <p:cNvCxnSpPr/>
          <p:nvPr/>
        </p:nvCxnSpPr>
        <p:spPr>
          <a:xfrm flipV="1">
            <a:off x="2856487" y="3641558"/>
            <a:ext cx="2004271" cy="7058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1ADBB853-879A-B640-B49C-CE752BA98FEB}"/>
              </a:ext>
            </a:extLst>
          </p:cNvPr>
          <p:cNvCxnSpPr>
            <a:cxnSpLocks/>
          </p:cNvCxnSpPr>
          <p:nvPr/>
        </p:nvCxnSpPr>
        <p:spPr>
          <a:xfrm>
            <a:off x="2856487" y="4347411"/>
            <a:ext cx="2004271" cy="625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8E6FBB0-7211-0D66-1D14-8062D971BD65}"/>
              </a:ext>
            </a:extLst>
          </p:cNvPr>
          <p:cNvCxnSpPr>
            <a:cxnSpLocks/>
          </p:cNvCxnSpPr>
          <p:nvPr/>
        </p:nvCxnSpPr>
        <p:spPr>
          <a:xfrm>
            <a:off x="2856487" y="4347411"/>
            <a:ext cx="4234124" cy="625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5078D26-7708-C57D-965E-CEB9A80DF20F}"/>
              </a:ext>
            </a:extLst>
          </p:cNvPr>
          <p:cNvSpPr txBox="1"/>
          <p:nvPr/>
        </p:nvSpPr>
        <p:spPr>
          <a:xfrm>
            <a:off x="768130" y="4450745"/>
            <a:ext cx="1473480" cy="369332"/>
          </a:xfrm>
          <a:prstGeom prst="rect">
            <a:avLst/>
          </a:prstGeom>
          <a:noFill/>
        </p:spPr>
        <p:txBody>
          <a:bodyPr wrap="none" rtlCol="0">
            <a:spAutoFit/>
          </a:bodyPr>
          <a:lstStyle/>
          <a:p>
            <a:r>
              <a:rPr lang="en-US" altLang="zh-CN" dirty="0">
                <a:solidFill>
                  <a:schemeClr val="accent1"/>
                </a:solidFill>
              </a:rPr>
              <a:t>(TPC-C Cost)</a:t>
            </a:r>
            <a:endParaRPr lang="zh-CN" altLang="en-US" dirty="0">
              <a:solidFill>
                <a:schemeClr val="accent1"/>
              </a:solidFill>
            </a:endParaRPr>
          </a:p>
        </p:txBody>
      </p:sp>
    </p:spTree>
    <p:extLst>
      <p:ext uri="{BB962C8B-B14F-4D97-AF65-F5344CB8AC3E}">
        <p14:creationId xmlns:p14="http://schemas.microsoft.com/office/powerpoint/2010/main" val="33293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213712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Food to eat</a:t>
            </a:r>
          </a:p>
        </p:txBody>
      </p:sp>
      <p:pic>
        <p:nvPicPr>
          <p:cNvPr id="2050" name="Picture 2" descr="Where To Try the Best Dim Sum in Hong Kong (and What To Order) – Hong Kong  Trip Ideas | Viator.com - Viator">
            <a:extLst>
              <a:ext uri="{FF2B5EF4-FFF2-40B4-BE49-F238E27FC236}">
                <a16:creationId xmlns:a16="http://schemas.microsoft.com/office/drawing/2014/main" id="{DAC7FF02-5949-2B40-EA51-43FDFF4F1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51" y="1207202"/>
            <a:ext cx="2563934" cy="172243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182A2CE-2E24-1D95-00D0-F0BAEAE7FE61}"/>
              </a:ext>
            </a:extLst>
          </p:cNvPr>
          <p:cNvSpPr txBox="1"/>
          <p:nvPr/>
        </p:nvSpPr>
        <p:spPr>
          <a:xfrm>
            <a:off x="846019" y="2941624"/>
            <a:ext cx="1800398" cy="369332"/>
          </a:xfrm>
          <a:prstGeom prst="rect">
            <a:avLst/>
          </a:prstGeom>
          <a:noFill/>
        </p:spPr>
        <p:txBody>
          <a:bodyPr wrap="square">
            <a:spAutoFit/>
          </a:bodyPr>
          <a:lstStyle/>
          <a:p>
            <a:r>
              <a:rPr lang="zh-CN" altLang="en-US" dirty="0"/>
              <a:t>Dim Sum </a:t>
            </a:r>
            <a:r>
              <a:rPr lang="en-US" altLang="zh-CN" dirty="0"/>
              <a:t>10$</a:t>
            </a:r>
            <a:endParaRPr lang="zh-CN" altLang="en-US" dirty="0"/>
          </a:p>
        </p:txBody>
      </p:sp>
      <p:sp>
        <p:nvSpPr>
          <p:cNvPr id="27" name="文本框 26">
            <a:extLst>
              <a:ext uri="{FF2B5EF4-FFF2-40B4-BE49-F238E27FC236}">
                <a16:creationId xmlns:a16="http://schemas.microsoft.com/office/drawing/2014/main" id="{4165C841-3EC2-EC13-9345-C98A44216E0C}"/>
              </a:ext>
            </a:extLst>
          </p:cNvPr>
          <p:cNvSpPr txBox="1"/>
          <p:nvPr/>
        </p:nvSpPr>
        <p:spPr>
          <a:xfrm>
            <a:off x="4102147" y="2941624"/>
            <a:ext cx="2001220" cy="369332"/>
          </a:xfrm>
          <a:prstGeom prst="rect">
            <a:avLst/>
          </a:prstGeom>
          <a:noFill/>
        </p:spPr>
        <p:txBody>
          <a:bodyPr wrap="square">
            <a:spAutoFit/>
          </a:bodyPr>
          <a:lstStyle/>
          <a:p>
            <a:r>
              <a:rPr lang="en-US" altLang="zh-CN" dirty="0"/>
              <a:t>Beef Hot Pot 15$</a:t>
            </a:r>
            <a:endParaRPr lang="zh-CN" altLang="en-US" dirty="0"/>
          </a:p>
        </p:txBody>
      </p:sp>
      <p:pic>
        <p:nvPicPr>
          <p:cNvPr id="2054" name="Picture 6" descr="惠食佳(東風店) (廣州市) - 餐廳/美食評論- Tripadvisor">
            <a:extLst>
              <a:ext uri="{FF2B5EF4-FFF2-40B4-BE49-F238E27FC236}">
                <a16:creationId xmlns:a16="http://schemas.microsoft.com/office/drawing/2014/main" id="{0F85F857-61EE-3543-3F8A-A4BE45017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592" y="1207202"/>
            <a:ext cx="1722438" cy="1722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6.6折起畅吃八合里3天狂欢66潮汕牛肉火锅节来啦_深圳新闻网">
            <a:extLst>
              <a:ext uri="{FF2B5EF4-FFF2-40B4-BE49-F238E27FC236}">
                <a16:creationId xmlns:a16="http://schemas.microsoft.com/office/drawing/2014/main" id="{0AAA5197-EC9C-F123-DDB9-B4DA85026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2147" y="1207202"/>
            <a:ext cx="2581203" cy="1722438"/>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118417D0-9F5A-DAD4-DAFA-B5940000159C}"/>
              </a:ext>
            </a:extLst>
          </p:cNvPr>
          <p:cNvSpPr txBox="1"/>
          <p:nvPr/>
        </p:nvSpPr>
        <p:spPr>
          <a:xfrm>
            <a:off x="8372612" y="2941624"/>
            <a:ext cx="1800398" cy="369332"/>
          </a:xfrm>
          <a:prstGeom prst="rect">
            <a:avLst/>
          </a:prstGeom>
          <a:noFill/>
        </p:spPr>
        <p:txBody>
          <a:bodyPr wrap="square">
            <a:spAutoFit/>
          </a:bodyPr>
          <a:lstStyle/>
          <a:p>
            <a:r>
              <a:rPr lang="zh-CN" altLang="en-US" dirty="0"/>
              <a:t>Sizzling </a:t>
            </a:r>
            <a:r>
              <a:rPr lang="en-US" altLang="zh-CN" dirty="0"/>
              <a:t>Pot 20$</a:t>
            </a:r>
            <a:endParaRPr lang="zh-CN" altLang="en-US" dirty="0"/>
          </a:p>
        </p:txBody>
      </p:sp>
      <p:pic>
        <p:nvPicPr>
          <p:cNvPr id="31" name="图片 30" descr="许多人在排队&#10;&#10;描述已自动生成">
            <a:extLst>
              <a:ext uri="{FF2B5EF4-FFF2-40B4-BE49-F238E27FC236}">
                <a16:creationId xmlns:a16="http://schemas.microsoft.com/office/drawing/2014/main" id="{0B6065CB-2E26-2DC3-C85A-FBFA8157B935}"/>
              </a:ext>
            </a:extLst>
          </p:cNvPr>
          <p:cNvPicPr>
            <a:picLocks noChangeAspect="1"/>
          </p:cNvPicPr>
          <p:nvPr/>
        </p:nvPicPr>
        <p:blipFill>
          <a:blip r:embed="rId6"/>
          <a:stretch>
            <a:fillRect/>
          </a:stretch>
        </p:blipFill>
        <p:spPr>
          <a:xfrm>
            <a:off x="464251" y="3914548"/>
            <a:ext cx="2549199" cy="1910652"/>
          </a:xfrm>
          <a:prstGeom prst="rect">
            <a:avLst/>
          </a:prstGeom>
        </p:spPr>
      </p:pic>
      <p:sp>
        <p:nvSpPr>
          <p:cNvPr id="32" name="文本框 31">
            <a:extLst>
              <a:ext uri="{FF2B5EF4-FFF2-40B4-BE49-F238E27FC236}">
                <a16:creationId xmlns:a16="http://schemas.microsoft.com/office/drawing/2014/main" id="{1D57855D-C557-8B17-7C4A-BB0EDDA75B64}"/>
              </a:ext>
            </a:extLst>
          </p:cNvPr>
          <p:cNvSpPr txBox="1"/>
          <p:nvPr/>
        </p:nvSpPr>
        <p:spPr>
          <a:xfrm>
            <a:off x="615042" y="5872002"/>
            <a:ext cx="2250078" cy="369332"/>
          </a:xfrm>
          <a:prstGeom prst="rect">
            <a:avLst/>
          </a:prstGeom>
          <a:noFill/>
        </p:spPr>
        <p:txBody>
          <a:bodyPr wrap="square">
            <a:spAutoFit/>
          </a:bodyPr>
          <a:lstStyle/>
          <a:p>
            <a:r>
              <a:rPr lang="en-US" altLang="zh-CN" dirty="0"/>
              <a:t>Cantonese Dish 20$</a:t>
            </a:r>
            <a:endParaRPr lang="zh-CN" altLang="en-US" dirty="0"/>
          </a:p>
        </p:txBody>
      </p:sp>
      <p:pic>
        <p:nvPicPr>
          <p:cNvPr id="2058" name="Picture 10">
            <a:extLst>
              <a:ext uri="{FF2B5EF4-FFF2-40B4-BE49-F238E27FC236}">
                <a16:creationId xmlns:a16="http://schemas.microsoft.com/office/drawing/2014/main" id="{818226D5-FD05-9BA5-10AD-EF45CA819D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4780" y="3914548"/>
            <a:ext cx="3403017" cy="1910652"/>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3C805F29-9D3A-8A73-D278-6ED039169830}"/>
              </a:ext>
            </a:extLst>
          </p:cNvPr>
          <p:cNvSpPr txBox="1"/>
          <p:nvPr/>
        </p:nvSpPr>
        <p:spPr>
          <a:xfrm>
            <a:off x="4479392" y="5872002"/>
            <a:ext cx="2633792" cy="369332"/>
          </a:xfrm>
          <a:prstGeom prst="rect">
            <a:avLst/>
          </a:prstGeom>
          <a:noFill/>
        </p:spPr>
        <p:txBody>
          <a:bodyPr wrap="square">
            <a:spAutoFit/>
          </a:bodyPr>
          <a:lstStyle/>
          <a:p>
            <a:r>
              <a:rPr lang="en-US" altLang="zh-CN" dirty="0"/>
              <a:t>Cantonese Soup 5~10$</a:t>
            </a:r>
            <a:endParaRPr lang="zh-CN" altLang="en-US" dirty="0"/>
          </a:p>
        </p:txBody>
      </p:sp>
      <p:pic>
        <p:nvPicPr>
          <p:cNvPr id="2060" name="Picture 12">
            <a:extLst>
              <a:ext uri="{FF2B5EF4-FFF2-40B4-BE49-F238E27FC236}">
                <a16:creationId xmlns:a16="http://schemas.microsoft.com/office/drawing/2014/main" id="{D8577BA4-C7E0-8207-54C4-637ADD7A4F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4225" y="3914549"/>
            <a:ext cx="2861505" cy="1910651"/>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250C483B-4EB0-1FBC-474A-DC964DFEC25E}"/>
              </a:ext>
            </a:extLst>
          </p:cNvPr>
          <p:cNvSpPr txBox="1"/>
          <p:nvPr/>
        </p:nvSpPr>
        <p:spPr>
          <a:xfrm>
            <a:off x="8727456" y="5839736"/>
            <a:ext cx="2633792" cy="369332"/>
          </a:xfrm>
          <a:prstGeom prst="rect">
            <a:avLst/>
          </a:prstGeom>
          <a:noFill/>
        </p:spPr>
        <p:txBody>
          <a:bodyPr wrap="square">
            <a:spAutoFit/>
          </a:bodyPr>
          <a:lstStyle/>
          <a:p>
            <a:r>
              <a:rPr lang="en-US" altLang="zh-CN" dirty="0"/>
              <a:t>Cantonese Goose 5$</a:t>
            </a:r>
            <a:endParaRPr lang="zh-CN" altLang="en-US" dirty="0"/>
          </a:p>
        </p:txBody>
      </p:sp>
      <p:sp>
        <p:nvSpPr>
          <p:cNvPr id="38" name="文本框 37">
            <a:extLst>
              <a:ext uri="{FF2B5EF4-FFF2-40B4-BE49-F238E27FC236}">
                <a16:creationId xmlns:a16="http://schemas.microsoft.com/office/drawing/2014/main" id="{60752C92-E68A-5B2D-24DA-1275CF5F9F92}"/>
              </a:ext>
            </a:extLst>
          </p:cNvPr>
          <p:cNvSpPr txBox="1"/>
          <p:nvPr/>
        </p:nvSpPr>
        <p:spPr>
          <a:xfrm>
            <a:off x="8372611" y="3244334"/>
            <a:ext cx="2183629" cy="369332"/>
          </a:xfrm>
          <a:prstGeom prst="rect">
            <a:avLst/>
          </a:prstGeom>
          <a:noFill/>
        </p:spPr>
        <p:txBody>
          <a:bodyPr wrap="square">
            <a:spAutoFit/>
          </a:bodyPr>
          <a:lstStyle/>
          <a:p>
            <a:r>
              <a:rPr lang="zh-CN" altLang="en-US" dirty="0">
                <a:solidFill>
                  <a:srgbClr val="FF0000"/>
                </a:solidFill>
              </a:rPr>
              <a:t>Hui Shi Jia </a:t>
            </a:r>
            <a:r>
              <a:rPr lang="en-US" altLang="zh-CN" dirty="0">
                <a:solidFill>
                  <a:srgbClr val="FF0000"/>
                </a:solidFill>
              </a:rPr>
              <a:t>(</a:t>
            </a:r>
            <a:r>
              <a:rPr lang="zh-CN" altLang="en-US" dirty="0">
                <a:solidFill>
                  <a:srgbClr val="FF0000"/>
                </a:solidFill>
              </a:rPr>
              <a:t>惠食佳</a:t>
            </a:r>
            <a:r>
              <a:rPr lang="en-US" altLang="zh-CN" dirty="0">
                <a:solidFill>
                  <a:srgbClr val="FF0000"/>
                </a:solidFill>
              </a:rPr>
              <a:t>)</a:t>
            </a:r>
            <a:endParaRPr lang="zh-CN" altLang="en-US" dirty="0">
              <a:solidFill>
                <a:srgbClr val="FF0000"/>
              </a:solidFill>
            </a:endParaRPr>
          </a:p>
        </p:txBody>
      </p:sp>
      <p:sp>
        <p:nvSpPr>
          <p:cNvPr id="39" name="文本框 38">
            <a:extLst>
              <a:ext uri="{FF2B5EF4-FFF2-40B4-BE49-F238E27FC236}">
                <a16:creationId xmlns:a16="http://schemas.microsoft.com/office/drawing/2014/main" id="{935CAB75-48CB-C248-7449-CA73B7348625}"/>
              </a:ext>
            </a:extLst>
          </p:cNvPr>
          <p:cNvSpPr txBox="1"/>
          <p:nvPr/>
        </p:nvSpPr>
        <p:spPr>
          <a:xfrm>
            <a:off x="4102146" y="3244334"/>
            <a:ext cx="1719533" cy="369332"/>
          </a:xfrm>
          <a:prstGeom prst="rect">
            <a:avLst/>
          </a:prstGeom>
          <a:noFill/>
        </p:spPr>
        <p:txBody>
          <a:bodyPr wrap="square">
            <a:spAutoFit/>
          </a:bodyPr>
          <a:lstStyle/>
          <a:p>
            <a:r>
              <a:rPr lang="en-US" altLang="zh-CN" dirty="0">
                <a:solidFill>
                  <a:srgbClr val="FF0000"/>
                </a:solidFill>
              </a:rPr>
              <a:t>Ba he li (</a:t>
            </a:r>
            <a:r>
              <a:rPr lang="zh-CN" altLang="en-US" dirty="0">
                <a:solidFill>
                  <a:srgbClr val="FF0000"/>
                </a:solidFill>
              </a:rPr>
              <a:t>八合里</a:t>
            </a:r>
            <a:r>
              <a:rPr lang="en-US" altLang="zh-CN" dirty="0">
                <a:solidFill>
                  <a:srgbClr val="FF0000"/>
                </a:solidFill>
              </a:rPr>
              <a:t>)</a:t>
            </a:r>
            <a:endParaRPr lang="zh-CN" altLang="en-US" dirty="0">
              <a:solidFill>
                <a:srgbClr val="FF0000"/>
              </a:solidFill>
            </a:endParaRPr>
          </a:p>
        </p:txBody>
      </p:sp>
      <p:sp>
        <p:nvSpPr>
          <p:cNvPr id="40" name="文本框 39">
            <a:extLst>
              <a:ext uri="{FF2B5EF4-FFF2-40B4-BE49-F238E27FC236}">
                <a16:creationId xmlns:a16="http://schemas.microsoft.com/office/drawing/2014/main" id="{431A975A-CCF9-DE87-516D-5E7E0F145645}"/>
              </a:ext>
            </a:extLst>
          </p:cNvPr>
          <p:cNvSpPr txBox="1"/>
          <p:nvPr/>
        </p:nvSpPr>
        <p:spPr>
          <a:xfrm>
            <a:off x="615042" y="6209068"/>
            <a:ext cx="2183629" cy="369332"/>
          </a:xfrm>
          <a:prstGeom prst="rect">
            <a:avLst/>
          </a:prstGeom>
          <a:noFill/>
        </p:spPr>
        <p:txBody>
          <a:bodyPr wrap="square">
            <a:spAutoFit/>
          </a:bodyPr>
          <a:lstStyle/>
          <a:p>
            <a:r>
              <a:rPr lang="en-US" altLang="zh-CN" dirty="0">
                <a:solidFill>
                  <a:srgbClr val="FF0000"/>
                </a:solidFill>
              </a:rPr>
              <a:t>Li Yuan (</a:t>
            </a:r>
            <a:r>
              <a:rPr lang="zh-CN" altLang="en-US" dirty="0">
                <a:solidFill>
                  <a:srgbClr val="FF0000"/>
                </a:solidFill>
              </a:rPr>
              <a:t>利苑</a:t>
            </a:r>
            <a:r>
              <a:rPr lang="en-US" altLang="zh-CN" dirty="0">
                <a:solidFill>
                  <a:srgbClr val="FF0000"/>
                </a:solidFill>
              </a:rPr>
              <a:t>)</a:t>
            </a:r>
            <a:endParaRPr lang="zh-CN" altLang="en-US" dirty="0">
              <a:solidFill>
                <a:srgbClr val="FF0000"/>
              </a:solidFill>
            </a:endParaRPr>
          </a:p>
        </p:txBody>
      </p:sp>
      <p:pic>
        <p:nvPicPr>
          <p:cNvPr id="47" name="图片 46" descr="卡通画&#10;&#10;中度可信度描述已自动生成">
            <a:extLst>
              <a:ext uri="{FF2B5EF4-FFF2-40B4-BE49-F238E27FC236}">
                <a16:creationId xmlns:a16="http://schemas.microsoft.com/office/drawing/2014/main" id="{7FE59069-D34D-5F3D-5BD3-FFB7A1AF727E}"/>
              </a:ext>
            </a:extLst>
          </p:cNvPr>
          <p:cNvPicPr>
            <a:picLocks noChangeAspect="1"/>
          </p:cNvPicPr>
          <p:nvPr/>
        </p:nvPicPr>
        <p:blipFill>
          <a:blip r:embed="rId9"/>
          <a:stretch>
            <a:fillRect/>
          </a:stretch>
        </p:blipFill>
        <p:spPr>
          <a:xfrm>
            <a:off x="10404890" y="3279304"/>
            <a:ext cx="302699" cy="299391"/>
          </a:xfrm>
          <a:prstGeom prst="rect">
            <a:avLst/>
          </a:prstGeom>
        </p:spPr>
      </p:pic>
      <p:pic>
        <p:nvPicPr>
          <p:cNvPr id="48" name="图片 47" descr="卡通画&#10;&#10;中度可信度描述已自动生成">
            <a:extLst>
              <a:ext uri="{FF2B5EF4-FFF2-40B4-BE49-F238E27FC236}">
                <a16:creationId xmlns:a16="http://schemas.microsoft.com/office/drawing/2014/main" id="{9AE1DF4D-724E-0295-E1C3-D7A9DAD76B8F}"/>
              </a:ext>
            </a:extLst>
          </p:cNvPr>
          <p:cNvPicPr>
            <a:picLocks noChangeAspect="1"/>
          </p:cNvPicPr>
          <p:nvPr/>
        </p:nvPicPr>
        <p:blipFill>
          <a:blip r:embed="rId9"/>
          <a:stretch>
            <a:fillRect/>
          </a:stretch>
        </p:blipFill>
        <p:spPr>
          <a:xfrm>
            <a:off x="2124491" y="6238052"/>
            <a:ext cx="314804" cy="311364"/>
          </a:xfrm>
          <a:prstGeom prst="rect">
            <a:avLst/>
          </a:prstGeom>
        </p:spPr>
      </p:pic>
    </p:spTree>
    <p:extLst>
      <p:ext uri="{BB962C8B-B14F-4D97-AF65-F5344CB8AC3E}">
        <p14:creationId xmlns:p14="http://schemas.microsoft.com/office/powerpoint/2010/main" val="2022346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861955"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Durability</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文本框 1">
            <a:extLst>
              <a:ext uri="{FF2B5EF4-FFF2-40B4-BE49-F238E27FC236}">
                <a16:creationId xmlns:a16="http://schemas.microsoft.com/office/drawing/2014/main" id="{945491CB-06EF-D924-F743-FD8CECF9341E}"/>
              </a:ext>
            </a:extLst>
          </p:cNvPr>
          <p:cNvSpPr txBox="1"/>
          <p:nvPr/>
        </p:nvSpPr>
        <p:spPr>
          <a:xfrm>
            <a:off x="126758" y="5232622"/>
            <a:ext cx="1840568" cy="923330"/>
          </a:xfrm>
          <a:prstGeom prst="rect">
            <a:avLst/>
          </a:prstGeom>
          <a:noFill/>
        </p:spPr>
        <p:txBody>
          <a:bodyPr wrap="none" rtlCol="0">
            <a:spAutoFit/>
          </a:bodyPr>
          <a:lstStyle/>
          <a:p>
            <a:r>
              <a:rPr lang="en-US" altLang="zh-CN" dirty="0">
                <a:solidFill>
                  <a:srgbClr val="FF0000"/>
                </a:solidFill>
              </a:rPr>
              <a:t>3 manger nodes</a:t>
            </a:r>
          </a:p>
          <a:p>
            <a:r>
              <a:rPr lang="en-US" altLang="zh-CN" dirty="0">
                <a:solidFill>
                  <a:srgbClr val="FF0000"/>
                </a:solidFill>
              </a:rPr>
              <a:t>1650 data nodes</a:t>
            </a:r>
          </a:p>
          <a:p>
            <a:r>
              <a:rPr lang="en-US" altLang="zh-CN" dirty="0">
                <a:solidFill>
                  <a:srgbClr val="FF0000"/>
                </a:solidFill>
              </a:rPr>
              <a:t>495 client nodes</a:t>
            </a:r>
            <a:endParaRPr lang="zh-CN" altLang="en-US" dirty="0">
              <a:solidFill>
                <a:srgbClr val="FF0000"/>
              </a:solidFill>
            </a:endParaRPr>
          </a:p>
        </p:txBody>
      </p:sp>
      <p:sp>
        <p:nvSpPr>
          <p:cNvPr id="3" name="文本框 2">
            <a:extLst>
              <a:ext uri="{FF2B5EF4-FFF2-40B4-BE49-F238E27FC236}">
                <a16:creationId xmlns:a16="http://schemas.microsoft.com/office/drawing/2014/main" id="{4CC0E3B3-B969-2F90-59C7-3B3B5DB66B2E}"/>
              </a:ext>
            </a:extLst>
          </p:cNvPr>
          <p:cNvSpPr txBox="1"/>
          <p:nvPr/>
        </p:nvSpPr>
        <p:spPr>
          <a:xfrm>
            <a:off x="2724150" y="1362486"/>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FF0000"/>
                </a:solidFill>
              </a:rPr>
              <a:t>1650 data nodes</a:t>
            </a:r>
          </a:p>
          <a:p>
            <a:r>
              <a:rPr lang="en-US" altLang="zh-CN" dirty="0">
                <a:solidFill>
                  <a:srgbClr val="FF0000"/>
                </a:solidFill>
              </a:rPr>
              <a:t>495 client nodes</a:t>
            </a:r>
            <a:endParaRPr lang="zh-CN" altLang="en-US" dirty="0">
              <a:solidFill>
                <a:srgbClr val="FF0000"/>
              </a:solidFill>
            </a:endParaRPr>
          </a:p>
        </p:txBody>
      </p:sp>
      <p:sp>
        <p:nvSpPr>
          <p:cNvPr id="4" name="文本框 3">
            <a:extLst>
              <a:ext uri="{FF2B5EF4-FFF2-40B4-BE49-F238E27FC236}">
                <a16:creationId xmlns:a16="http://schemas.microsoft.com/office/drawing/2014/main" id="{C49634DC-1325-FBB9-5745-9B3B64CF5ABD}"/>
              </a:ext>
            </a:extLst>
          </p:cNvPr>
          <p:cNvSpPr txBox="1"/>
          <p:nvPr/>
        </p:nvSpPr>
        <p:spPr>
          <a:xfrm>
            <a:off x="5448300" y="1365560"/>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FF0000"/>
                </a:solidFill>
              </a:rPr>
              <a:t>495 client nodes</a:t>
            </a:r>
            <a:endParaRPr lang="zh-CN" altLang="en-US" dirty="0">
              <a:solidFill>
                <a:srgbClr val="FF0000"/>
              </a:solidFill>
            </a:endParaRPr>
          </a:p>
        </p:txBody>
      </p:sp>
      <p:sp>
        <p:nvSpPr>
          <p:cNvPr id="8" name="文本框 7">
            <a:extLst>
              <a:ext uri="{FF2B5EF4-FFF2-40B4-BE49-F238E27FC236}">
                <a16:creationId xmlns:a16="http://schemas.microsoft.com/office/drawing/2014/main" id="{ECEE338B-8B7B-9B27-AF6E-ECA18B680851}"/>
              </a:ext>
            </a:extLst>
          </p:cNvPr>
          <p:cNvSpPr txBox="1"/>
          <p:nvPr/>
        </p:nvSpPr>
        <p:spPr>
          <a:xfrm>
            <a:off x="8172450" y="1365560"/>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0052D9"/>
                </a:solidFill>
              </a:rPr>
              <a:t>494</a:t>
            </a:r>
            <a:r>
              <a:rPr lang="en-US" altLang="zh-CN" dirty="0">
                <a:solidFill>
                  <a:srgbClr val="FF0000"/>
                </a:solidFill>
              </a:rPr>
              <a:t> client nodes</a:t>
            </a:r>
            <a:endParaRPr lang="zh-CN" altLang="en-US" dirty="0">
              <a:solidFill>
                <a:srgbClr val="FF0000"/>
              </a:solidFill>
            </a:endParaRPr>
          </a:p>
        </p:txBody>
      </p:sp>
      <p:sp>
        <p:nvSpPr>
          <p:cNvPr id="9" name="文本框 8">
            <a:extLst>
              <a:ext uri="{FF2B5EF4-FFF2-40B4-BE49-F238E27FC236}">
                <a16:creationId xmlns:a16="http://schemas.microsoft.com/office/drawing/2014/main" id="{D8112074-05B9-3A1D-B1F9-089DFBF4A016}"/>
              </a:ext>
            </a:extLst>
          </p:cNvPr>
          <p:cNvSpPr txBox="1"/>
          <p:nvPr/>
        </p:nvSpPr>
        <p:spPr>
          <a:xfrm>
            <a:off x="10205048" y="5232622"/>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0052D9"/>
                </a:solidFill>
              </a:rPr>
              <a:t>494 </a:t>
            </a:r>
            <a:r>
              <a:rPr lang="en-US" altLang="zh-CN" dirty="0">
                <a:solidFill>
                  <a:srgbClr val="FF0000"/>
                </a:solidFill>
              </a:rPr>
              <a:t>client nodes</a:t>
            </a:r>
            <a:endParaRPr lang="zh-CN" altLang="en-US" dirty="0">
              <a:solidFill>
                <a:srgbClr val="FF0000"/>
              </a:solidFill>
            </a:endParaRPr>
          </a:p>
        </p:txBody>
      </p:sp>
      <p:pic>
        <p:nvPicPr>
          <p:cNvPr id="11" name="图片 10" descr="日程表&#10;&#10;描述已自动生成">
            <a:extLst>
              <a:ext uri="{FF2B5EF4-FFF2-40B4-BE49-F238E27FC236}">
                <a16:creationId xmlns:a16="http://schemas.microsoft.com/office/drawing/2014/main" id="{8537B1B6-4790-5E10-A5E6-BEAC58059BDA}"/>
              </a:ext>
            </a:extLst>
          </p:cNvPr>
          <p:cNvPicPr>
            <a:picLocks noChangeAspect="1"/>
          </p:cNvPicPr>
          <p:nvPr/>
        </p:nvPicPr>
        <p:blipFill>
          <a:blip r:embed="rId6"/>
          <a:stretch>
            <a:fillRect/>
          </a:stretch>
        </p:blipFill>
        <p:spPr>
          <a:xfrm>
            <a:off x="132747" y="2446885"/>
            <a:ext cx="11805007" cy="2653084"/>
          </a:xfrm>
          <a:prstGeom prst="rect">
            <a:avLst/>
          </a:prstGeom>
        </p:spPr>
      </p:pic>
    </p:spTree>
    <p:extLst>
      <p:ext uri="{BB962C8B-B14F-4D97-AF65-F5344CB8AC3E}">
        <p14:creationId xmlns:p14="http://schemas.microsoft.com/office/powerpoint/2010/main" val="470012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3644873" y="5200141"/>
            <a:ext cx="524971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Future Work</a:t>
            </a:r>
            <a:endParaRPr lang="zh-CN" altLang="en-US" sz="3600" dirty="0">
              <a:solidFill>
                <a:schemeClr val="bg1"/>
              </a:solidFill>
              <a:ea typeface="腾讯体 W7" panose="020C08030202040F0204" pitchFamily="34" charset="-122"/>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04</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9894F0CE-3796-744B-890D-8B3009501C82}"/>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2540300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表格&#10;&#10;中度可信度描述已自动生成">
            <a:extLst>
              <a:ext uri="{FF2B5EF4-FFF2-40B4-BE49-F238E27FC236}">
                <a16:creationId xmlns:a16="http://schemas.microsoft.com/office/drawing/2014/main" id="{6F43A67A-4D33-60B1-AE1F-EA26D6C8CE26}"/>
              </a:ext>
            </a:extLst>
          </p:cNvPr>
          <p:cNvPicPr>
            <a:picLocks noChangeAspect="1"/>
          </p:cNvPicPr>
          <p:nvPr/>
        </p:nvPicPr>
        <p:blipFill>
          <a:blip r:embed="rId5"/>
          <a:stretch>
            <a:fillRect/>
          </a:stretch>
        </p:blipFill>
        <p:spPr>
          <a:xfrm>
            <a:off x="1502096" y="1102902"/>
            <a:ext cx="7628884" cy="5266915"/>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8335936" cy="523220"/>
          </a:xfrm>
          <a:prstGeom prst="rect">
            <a:avLst/>
          </a:prstGeom>
          <a:noFill/>
        </p:spPr>
        <p:txBody>
          <a:bodyPr wrap="none" rtlCol="0">
            <a:spAutoFit/>
          </a:bodyPr>
          <a:lstStyle/>
          <a:p>
            <a:r>
              <a:rPr kumimoji="1" lang="en-US" altLang="zh-CN" sz="2800" b="1" dirty="0">
                <a:ea typeface="TencentSans W7" panose="020C04030202040F0204" pitchFamily="34" charset="-122"/>
              </a:rPr>
              <a:t>TXSQL – a MySQL branch maintained by Tencent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sp>
        <p:nvSpPr>
          <p:cNvPr id="3" name="矩形 2">
            <a:extLst>
              <a:ext uri="{FF2B5EF4-FFF2-40B4-BE49-F238E27FC236}">
                <a16:creationId xmlns:a16="http://schemas.microsoft.com/office/drawing/2014/main" id="{9BC7A035-D462-2720-0344-A2351FDE9854}"/>
              </a:ext>
            </a:extLst>
          </p:cNvPr>
          <p:cNvSpPr/>
          <p:nvPr/>
        </p:nvSpPr>
        <p:spPr bwMode="auto">
          <a:xfrm>
            <a:off x="1346200" y="4371976"/>
            <a:ext cx="7940675" cy="2114550"/>
          </a:xfrm>
          <a:prstGeom prst="rect">
            <a:avLst/>
          </a:prstGeom>
          <a:noFill/>
          <a:ln w="38100" cap="flat" cmpd="sng" algn="ctr">
            <a:solidFill>
              <a:srgbClr val="CE35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
        <p:nvSpPr>
          <p:cNvPr id="4" name="文本框 3">
            <a:extLst>
              <a:ext uri="{FF2B5EF4-FFF2-40B4-BE49-F238E27FC236}">
                <a16:creationId xmlns:a16="http://schemas.microsoft.com/office/drawing/2014/main" id="{CF9A085B-705D-847A-FE81-85B80E01D2F0}"/>
              </a:ext>
            </a:extLst>
          </p:cNvPr>
          <p:cNvSpPr txBox="1"/>
          <p:nvPr/>
        </p:nvSpPr>
        <p:spPr>
          <a:xfrm>
            <a:off x="10519617" y="5106085"/>
            <a:ext cx="1282723" cy="646331"/>
          </a:xfrm>
          <a:prstGeom prst="rect">
            <a:avLst/>
          </a:prstGeom>
          <a:noFill/>
        </p:spPr>
        <p:txBody>
          <a:bodyPr wrap="none" rtlCol="0">
            <a:spAutoFit/>
          </a:bodyPr>
          <a:lstStyle/>
          <a:p>
            <a:r>
              <a:rPr lang="en-US" altLang="zh-CN" dirty="0">
                <a:solidFill>
                  <a:srgbClr val="FF0000"/>
                </a:solidFill>
              </a:rPr>
              <a:t>Sigle node:</a:t>
            </a:r>
          </a:p>
          <a:p>
            <a:r>
              <a:rPr lang="en-US" altLang="zh-CN" dirty="0">
                <a:solidFill>
                  <a:srgbClr val="FF0000"/>
                </a:solidFill>
              </a:rPr>
              <a:t>TXSQL</a:t>
            </a:r>
            <a:endParaRPr lang="zh-CN" altLang="en-US" dirty="0">
              <a:solidFill>
                <a:srgbClr val="FF0000"/>
              </a:solidFill>
            </a:endParaRPr>
          </a:p>
        </p:txBody>
      </p:sp>
      <p:cxnSp>
        <p:nvCxnSpPr>
          <p:cNvPr id="7" name="直接箭头连接符 6">
            <a:extLst>
              <a:ext uri="{FF2B5EF4-FFF2-40B4-BE49-F238E27FC236}">
                <a16:creationId xmlns:a16="http://schemas.microsoft.com/office/drawing/2014/main" id="{B4E66A05-A480-7AB4-149F-D4B944055133}"/>
              </a:ext>
            </a:extLst>
          </p:cNvPr>
          <p:cNvCxnSpPr>
            <a:cxnSpLocks/>
            <a:stCxn id="4" idx="1"/>
            <a:endCxn id="3" idx="3"/>
          </p:cNvCxnSpPr>
          <p:nvPr/>
        </p:nvCxnSpPr>
        <p:spPr>
          <a:xfrm flipH="1">
            <a:off x="9286875" y="5429251"/>
            <a:ext cx="12327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70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中度可信度描述已自动生成">
            <a:extLst>
              <a:ext uri="{FF2B5EF4-FFF2-40B4-BE49-F238E27FC236}">
                <a16:creationId xmlns:a16="http://schemas.microsoft.com/office/drawing/2014/main" id="{8003CDDE-48A1-2EEA-C497-43208AB8CA00}"/>
              </a:ext>
            </a:extLst>
          </p:cNvPr>
          <p:cNvPicPr>
            <a:picLocks noChangeAspect="1"/>
          </p:cNvPicPr>
          <p:nvPr/>
        </p:nvPicPr>
        <p:blipFill>
          <a:blip r:embed="rId5"/>
          <a:stretch>
            <a:fillRect/>
          </a:stretch>
        </p:blipFill>
        <p:spPr>
          <a:xfrm>
            <a:off x="1502096" y="1102902"/>
            <a:ext cx="7628884" cy="5266915"/>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8335936" cy="523220"/>
          </a:xfrm>
          <a:prstGeom prst="rect">
            <a:avLst/>
          </a:prstGeom>
          <a:noFill/>
        </p:spPr>
        <p:txBody>
          <a:bodyPr wrap="none" rtlCol="0">
            <a:spAutoFit/>
          </a:bodyPr>
          <a:lstStyle/>
          <a:p>
            <a:r>
              <a:rPr kumimoji="1" lang="en-US" altLang="zh-CN" sz="2800" b="1" dirty="0">
                <a:ea typeface="TencentSans W7" panose="020C04030202040F0204" pitchFamily="34" charset="-122"/>
              </a:rPr>
              <a:t>TXSQL – a MySQL branch maintained by Tencent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pic>
        <p:nvPicPr>
          <p:cNvPr id="1026" name="Picture 2">
            <a:extLst>
              <a:ext uri="{FF2B5EF4-FFF2-40B4-BE49-F238E27FC236}">
                <a16:creationId xmlns:a16="http://schemas.microsoft.com/office/drawing/2014/main" id="{43C617C9-4439-2E54-2FC9-9361CDBAEF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23" b="11323"/>
          <a:stretch/>
        </p:blipFill>
        <p:spPr bwMode="auto">
          <a:xfrm>
            <a:off x="392152" y="2095007"/>
            <a:ext cx="11407696" cy="340664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41ABDC7-C473-B624-63A9-16ABE7F26174}"/>
              </a:ext>
            </a:extLst>
          </p:cNvPr>
          <p:cNvSpPr txBox="1"/>
          <p:nvPr/>
        </p:nvSpPr>
        <p:spPr>
          <a:xfrm>
            <a:off x="4814057" y="3164124"/>
            <a:ext cx="3768980" cy="369332"/>
          </a:xfrm>
          <a:prstGeom prst="rect">
            <a:avLst/>
          </a:prstGeom>
          <a:noFill/>
        </p:spPr>
        <p:txBody>
          <a:bodyPr wrap="none" rtlCol="0">
            <a:spAutoFit/>
          </a:bodyPr>
          <a:lstStyle/>
          <a:p>
            <a:r>
              <a:rPr lang="en-US" altLang="zh-CN" b="1" dirty="0">
                <a:solidFill>
                  <a:srgbClr val="FF0000"/>
                </a:solidFill>
              </a:rPr>
              <a:t>High-contented lock optimization</a:t>
            </a:r>
            <a:endParaRPr lang="zh-CN" altLang="en-US" b="1" dirty="0">
              <a:solidFill>
                <a:srgbClr val="FF0000"/>
              </a:solidFill>
            </a:endParaRPr>
          </a:p>
        </p:txBody>
      </p:sp>
    </p:spTree>
    <p:extLst>
      <p:ext uri="{BB962C8B-B14F-4D97-AF65-F5344CB8AC3E}">
        <p14:creationId xmlns:p14="http://schemas.microsoft.com/office/powerpoint/2010/main" val="2301282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2"/>
            <a:ext cx="3626459" cy="951817"/>
          </a:xfrm>
          <a:prstGeom prst="rect">
            <a:avLst/>
          </a:prstGeom>
          <a:noFill/>
        </p:spPr>
        <p:txBody>
          <a:bodyPr wrap="square" rtlCol="0">
            <a:spAutoFit/>
          </a:bodyPr>
          <a:lstStyle/>
          <a:p>
            <a:r>
              <a:rPr kumimoji="1" lang="en-US" altLang="zh-CN" sz="2800" b="1" dirty="0">
                <a:ea typeface="TencentSans W7" panose="020C04030202040F0204" pitchFamily="34" charset="-122"/>
              </a:rPr>
              <a:t>Ongoing research of concurrent control</a:t>
            </a:r>
          </a:p>
        </p:txBody>
      </p:sp>
      <p:pic>
        <p:nvPicPr>
          <p:cNvPr id="5" name="图片 4" descr="图示&#10;&#10;描述已自动生成">
            <a:extLst>
              <a:ext uri="{FF2B5EF4-FFF2-40B4-BE49-F238E27FC236}">
                <a16:creationId xmlns:a16="http://schemas.microsoft.com/office/drawing/2014/main" id="{6EC67FCD-363A-2926-DE2E-52852B4D690E}"/>
              </a:ext>
            </a:extLst>
          </p:cNvPr>
          <p:cNvPicPr>
            <a:picLocks noChangeAspect="1"/>
          </p:cNvPicPr>
          <p:nvPr/>
        </p:nvPicPr>
        <p:blipFill>
          <a:blip r:embed="rId3"/>
          <a:stretch>
            <a:fillRect/>
          </a:stretch>
        </p:blipFill>
        <p:spPr>
          <a:xfrm>
            <a:off x="6884177" y="871065"/>
            <a:ext cx="4583923" cy="5886175"/>
          </a:xfrm>
          <a:prstGeom prst="rect">
            <a:avLst/>
          </a:prstGeom>
        </p:spPr>
      </p:pic>
      <p:sp>
        <p:nvSpPr>
          <p:cNvPr id="7" name="文本框 6">
            <a:extLst>
              <a:ext uri="{FF2B5EF4-FFF2-40B4-BE49-F238E27FC236}">
                <a16:creationId xmlns:a16="http://schemas.microsoft.com/office/drawing/2014/main" id="{1BEBA6D3-57CE-7FA5-2E08-D8D8C62A6098}"/>
              </a:ext>
            </a:extLst>
          </p:cNvPr>
          <p:cNvSpPr txBox="1"/>
          <p:nvPr/>
        </p:nvSpPr>
        <p:spPr>
          <a:xfrm>
            <a:off x="543042" y="1593475"/>
            <a:ext cx="6380844" cy="2308324"/>
          </a:xfrm>
          <a:prstGeom prst="rect">
            <a:avLst/>
          </a:prstGeom>
          <a:noFill/>
        </p:spPr>
        <p:txBody>
          <a:bodyPr wrap="square">
            <a:spAutoFit/>
          </a:bodyPr>
          <a:lstStyle/>
          <a:p>
            <a:r>
              <a:rPr lang="zh-CN" altLang="en-US" dirty="0"/>
              <a:t>The recent CC protocols (since 2012) </a:t>
            </a:r>
            <a:r>
              <a:rPr lang="en-US" altLang="zh-CN" dirty="0"/>
              <a:t>can be</a:t>
            </a:r>
            <a:r>
              <a:rPr lang="zh-CN" altLang="en-US" dirty="0"/>
              <a:t> summarized into six categories: </a:t>
            </a:r>
            <a:endParaRPr lang="en-US" altLang="zh-CN" dirty="0"/>
          </a:p>
          <a:p>
            <a:pPr marL="285750" indent="-285750">
              <a:buFont typeface="Arial" panose="020B0604020202020204" pitchFamily="34" charset="0"/>
              <a:buChar char="•"/>
            </a:pPr>
            <a:r>
              <a:rPr lang="zh-CN" altLang="en-US" dirty="0"/>
              <a:t>two-phase locking (2PL)</a:t>
            </a:r>
            <a:endParaRPr lang="en-US" altLang="zh-CN" dirty="0"/>
          </a:p>
          <a:p>
            <a:pPr marL="285750" indent="-285750">
              <a:buFont typeface="Arial" panose="020B0604020202020204" pitchFamily="34" charset="0"/>
              <a:buChar char="•"/>
            </a:pPr>
            <a:r>
              <a:rPr lang="zh-CN" altLang="en-US" dirty="0"/>
              <a:t>timestamp ordering (TO)</a:t>
            </a:r>
            <a:endParaRPr lang="en-US" altLang="zh-CN" dirty="0"/>
          </a:p>
          <a:p>
            <a:pPr marL="285750" indent="-285750">
              <a:buFont typeface="Arial" panose="020B0604020202020204" pitchFamily="34" charset="0"/>
              <a:buChar char="•"/>
            </a:pPr>
            <a:r>
              <a:rPr lang="zh-CN" altLang="en-US" dirty="0"/>
              <a:t>multi-version concurrency control (MVCC)</a:t>
            </a:r>
            <a:endParaRPr lang="en-US" altLang="zh-CN" dirty="0"/>
          </a:p>
          <a:p>
            <a:pPr marL="285750" indent="-285750">
              <a:buFont typeface="Arial" panose="020B0604020202020204" pitchFamily="34" charset="0"/>
              <a:buChar char="•"/>
            </a:pPr>
            <a:r>
              <a:rPr lang="zh-CN" altLang="en-US" dirty="0"/>
              <a:t>optimistic concurrency control (OCC)</a:t>
            </a:r>
            <a:endParaRPr lang="en-US" altLang="zh-CN" dirty="0"/>
          </a:p>
          <a:p>
            <a:pPr marL="285750" indent="-285750">
              <a:buFont typeface="Arial" panose="020B0604020202020204" pitchFamily="34" charset="0"/>
              <a:buChar char="•"/>
            </a:pPr>
            <a:r>
              <a:rPr lang="zh-CN" altLang="en-US" i="1" dirty="0"/>
              <a:t>deterministic concurrency control </a:t>
            </a:r>
            <a:r>
              <a:rPr lang="en-US" altLang="zh-CN" i="1" dirty="0"/>
              <a:t>(DCC)</a:t>
            </a:r>
          </a:p>
          <a:p>
            <a:pPr marL="285750" indent="-285750">
              <a:buFont typeface="Arial" panose="020B0604020202020204" pitchFamily="34" charset="0"/>
              <a:buChar char="•"/>
            </a:pPr>
            <a:r>
              <a:rPr lang="zh-CN" altLang="en-US" i="1" dirty="0"/>
              <a:t>adaptive concurrency control </a:t>
            </a:r>
            <a:r>
              <a:rPr lang="en-US" altLang="zh-CN" i="1" dirty="0"/>
              <a:t>(ACC)</a:t>
            </a:r>
            <a:endParaRPr lang="zh-CN" altLang="en-US" i="1" dirty="0"/>
          </a:p>
        </p:txBody>
      </p:sp>
      <p:sp>
        <p:nvSpPr>
          <p:cNvPr id="8" name="文本框 7">
            <a:extLst>
              <a:ext uri="{FF2B5EF4-FFF2-40B4-BE49-F238E27FC236}">
                <a16:creationId xmlns:a16="http://schemas.microsoft.com/office/drawing/2014/main" id="{D9BEFD6B-9D3C-DD7D-51CC-9B68B2A2262E}"/>
              </a:ext>
            </a:extLst>
          </p:cNvPr>
          <p:cNvSpPr txBox="1"/>
          <p:nvPr/>
        </p:nvSpPr>
        <p:spPr>
          <a:xfrm>
            <a:off x="543042" y="4189799"/>
            <a:ext cx="6380844" cy="2585323"/>
          </a:xfrm>
          <a:prstGeom prst="rect">
            <a:avLst/>
          </a:prstGeom>
          <a:noFill/>
        </p:spPr>
        <p:txBody>
          <a:bodyPr wrap="square">
            <a:spAutoFit/>
          </a:bodyPr>
          <a:lstStyle/>
          <a:p>
            <a:r>
              <a:rPr lang="en-US" altLang="zh-CN" dirty="0"/>
              <a:t>Some insights and discussions</a:t>
            </a:r>
            <a:r>
              <a:rPr lang="zh-CN" altLang="en-US" dirty="0"/>
              <a:t>: </a:t>
            </a:r>
            <a:endParaRPr lang="en-US" altLang="zh-CN" dirty="0"/>
          </a:p>
          <a:p>
            <a:pPr marL="285750" indent="-285750">
              <a:buFont typeface="Arial" panose="020B0604020202020204" pitchFamily="34" charset="0"/>
              <a:buChar char="•"/>
            </a:pPr>
            <a:r>
              <a:rPr lang="en-US" altLang="zh-CN" b="1" dirty="0"/>
              <a:t>Deterministic and adaptive</a:t>
            </a:r>
            <a:r>
              <a:rPr lang="en-US" altLang="zh-CN" dirty="0"/>
              <a:t> methodologies are progressively gaining prominence in academic research.</a:t>
            </a:r>
          </a:p>
          <a:p>
            <a:pPr marL="285750" indent="-285750">
              <a:buFont typeface="Arial" panose="020B0604020202020204" pitchFamily="34" charset="0"/>
              <a:buChar char="•"/>
            </a:pPr>
            <a:r>
              <a:rPr lang="en-US" altLang="zh-CN" dirty="0"/>
              <a:t>These emerging works are incessantly utilizing innovative hardware (e.g., </a:t>
            </a:r>
            <a:r>
              <a:rPr lang="en-US" altLang="zh-CN" b="1" dirty="0"/>
              <a:t>GPU-accelerated</a:t>
            </a:r>
            <a:r>
              <a:rPr lang="en-US" altLang="zh-CN" dirty="0"/>
              <a:t> (</a:t>
            </a:r>
            <a:r>
              <a:rPr lang="en-US" altLang="zh-CN" dirty="0" err="1"/>
              <a:t>GaccO</a:t>
            </a:r>
            <a:r>
              <a:rPr lang="en-US" altLang="zh-CN" dirty="0"/>
              <a:t>) and technologies (e.g.,</a:t>
            </a:r>
            <a:r>
              <a:rPr lang="en-US" altLang="zh-CN" b="1" dirty="0"/>
              <a:t> learning-based </a:t>
            </a:r>
            <a:r>
              <a:rPr lang="en-US" altLang="zh-CN" dirty="0"/>
              <a:t>(Polyjuice) to refine algorithms. Simultaneously, they continue to evolve toward dynamic adjustment in response to workload fluctuations (e.g., </a:t>
            </a:r>
            <a:r>
              <a:rPr lang="en-US" altLang="zh-CN" b="1" dirty="0"/>
              <a:t>workload-aware</a:t>
            </a:r>
            <a:r>
              <a:rPr lang="en-US" altLang="zh-CN" dirty="0"/>
              <a:t> (Snapper))</a:t>
            </a:r>
            <a:endParaRPr lang="zh-CN" altLang="en-US" dirty="0"/>
          </a:p>
        </p:txBody>
      </p:sp>
    </p:spTree>
    <p:extLst>
      <p:ext uri="{BB962C8B-B14F-4D97-AF65-F5344CB8AC3E}">
        <p14:creationId xmlns:p14="http://schemas.microsoft.com/office/powerpoint/2010/main" val="486843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084499" cy="523220"/>
          </a:xfrm>
          <a:prstGeom prst="rect">
            <a:avLst/>
          </a:prstGeom>
          <a:noFill/>
        </p:spPr>
        <p:txBody>
          <a:bodyPr wrap="none" rtlCol="0">
            <a:spAutoFit/>
          </a:bodyPr>
          <a:lstStyle/>
          <a:p>
            <a:r>
              <a:rPr kumimoji="1" lang="en-US" altLang="zh-CN" sz="2800" b="1" dirty="0">
                <a:ea typeface="TencentSans W7" panose="020C04030202040F0204" pitchFamily="34" charset="-122"/>
              </a:rPr>
              <a:t>Ongoing research</a:t>
            </a:r>
          </a:p>
        </p:txBody>
      </p:sp>
      <p:sp>
        <p:nvSpPr>
          <p:cNvPr id="7" name="文本框 6">
            <a:extLst>
              <a:ext uri="{FF2B5EF4-FFF2-40B4-BE49-F238E27FC236}">
                <a16:creationId xmlns:a16="http://schemas.microsoft.com/office/drawing/2014/main" id="{1BEBA6D3-57CE-7FA5-2E08-D8D8C62A6098}"/>
              </a:ext>
            </a:extLst>
          </p:cNvPr>
          <p:cNvSpPr txBox="1"/>
          <p:nvPr/>
        </p:nvSpPr>
        <p:spPr>
          <a:xfrm>
            <a:off x="543042" y="1440000"/>
            <a:ext cx="6380844" cy="646331"/>
          </a:xfrm>
          <a:prstGeom prst="rect">
            <a:avLst/>
          </a:prstGeom>
          <a:noFill/>
        </p:spPr>
        <p:txBody>
          <a:bodyPr wrap="square">
            <a:spAutoFit/>
          </a:bodyPr>
          <a:lstStyle/>
          <a:p>
            <a:r>
              <a:rPr lang="en-US" altLang="zh-CN" dirty="0"/>
              <a:t>New adaptive CC:</a:t>
            </a:r>
          </a:p>
          <a:p>
            <a:pPr marL="285750" indent="-285750">
              <a:buFont typeface="Arial" panose="020B0604020202020204" pitchFamily="34" charset="0"/>
              <a:buChar char="•"/>
            </a:pPr>
            <a:r>
              <a:rPr lang="en-US" altLang="zh-CN" dirty="0"/>
              <a:t>Hybrid of deterministic and OCC</a:t>
            </a:r>
            <a:endParaRPr lang="zh-CN" altLang="en-US" dirty="0"/>
          </a:p>
        </p:txBody>
      </p:sp>
      <p:sp>
        <p:nvSpPr>
          <p:cNvPr id="2" name="文本框 1">
            <a:extLst>
              <a:ext uri="{FF2B5EF4-FFF2-40B4-BE49-F238E27FC236}">
                <a16:creationId xmlns:a16="http://schemas.microsoft.com/office/drawing/2014/main" id="{C3AE67DB-3517-D0F3-7879-770BAA53710C}"/>
              </a:ext>
            </a:extLst>
          </p:cNvPr>
          <p:cNvSpPr txBox="1"/>
          <p:nvPr/>
        </p:nvSpPr>
        <p:spPr>
          <a:xfrm>
            <a:off x="543042" y="2510757"/>
            <a:ext cx="6380844" cy="646331"/>
          </a:xfrm>
          <a:prstGeom prst="rect">
            <a:avLst/>
          </a:prstGeom>
          <a:noFill/>
        </p:spPr>
        <p:txBody>
          <a:bodyPr wrap="square">
            <a:spAutoFit/>
          </a:bodyPr>
          <a:lstStyle/>
          <a:p>
            <a:r>
              <a:rPr lang="en-US" altLang="zh-CN" dirty="0"/>
              <a:t>More isolation levels:</a:t>
            </a:r>
          </a:p>
          <a:p>
            <a:pPr marL="285750" indent="-285750">
              <a:buFont typeface="Arial" panose="020B0604020202020204" pitchFamily="34" charset="0"/>
              <a:buChar char="•"/>
            </a:pPr>
            <a:r>
              <a:rPr lang="en-US" altLang="zh-CN" dirty="0"/>
              <a:t>Redesign CC in weak and mixed isolation levels</a:t>
            </a:r>
            <a:endParaRPr lang="zh-CN" altLang="en-US" dirty="0"/>
          </a:p>
        </p:txBody>
      </p:sp>
      <p:sp>
        <p:nvSpPr>
          <p:cNvPr id="3" name="文本框 2">
            <a:extLst>
              <a:ext uri="{FF2B5EF4-FFF2-40B4-BE49-F238E27FC236}">
                <a16:creationId xmlns:a16="http://schemas.microsoft.com/office/drawing/2014/main" id="{48055E79-E439-F08B-9EB8-C1A00DB5053D}"/>
              </a:ext>
            </a:extLst>
          </p:cNvPr>
          <p:cNvSpPr txBox="1"/>
          <p:nvPr/>
        </p:nvSpPr>
        <p:spPr>
          <a:xfrm>
            <a:off x="543042" y="3588557"/>
            <a:ext cx="6380844" cy="646331"/>
          </a:xfrm>
          <a:prstGeom prst="rect">
            <a:avLst/>
          </a:prstGeom>
          <a:noFill/>
        </p:spPr>
        <p:txBody>
          <a:bodyPr wrap="square">
            <a:spAutoFit/>
          </a:bodyPr>
          <a:lstStyle/>
          <a:p>
            <a:r>
              <a:rPr lang="en-US" altLang="zh-CN" dirty="0"/>
              <a:t>HTAP workload:</a:t>
            </a:r>
          </a:p>
          <a:p>
            <a:pPr marL="285750" indent="-285750">
              <a:buFont typeface="Arial" panose="020B0604020202020204" pitchFamily="34" charset="0"/>
              <a:buChar char="•"/>
            </a:pPr>
            <a:r>
              <a:rPr lang="en-US" altLang="zh-CN" dirty="0"/>
              <a:t>Redesign CC to adaptive to HTAP workloads</a:t>
            </a:r>
            <a:endParaRPr lang="zh-CN" altLang="en-US" dirty="0"/>
          </a:p>
        </p:txBody>
      </p:sp>
      <p:sp>
        <p:nvSpPr>
          <p:cNvPr id="4" name="文本框 3">
            <a:extLst>
              <a:ext uri="{FF2B5EF4-FFF2-40B4-BE49-F238E27FC236}">
                <a16:creationId xmlns:a16="http://schemas.microsoft.com/office/drawing/2014/main" id="{C0BAD997-36B8-286F-7AEF-68E0D16E179A}"/>
              </a:ext>
            </a:extLst>
          </p:cNvPr>
          <p:cNvSpPr txBox="1"/>
          <p:nvPr/>
        </p:nvSpPr>
        <p:spPr>
          <a:xfrm>
            <a:off x="543042" y="4666357"/>
            <a:ext cx="6380844" cy="646331"/>
          </a:xfrm>
          <a:prstGeom prst="rect">
            <a:avLst/>
          </a:prstGeom>
          <a:noFill/>
        </p:spPr>
        <p:txBody>
          <a:bodyPr wrap="square">
            <a:spAutoFit/>
          </a:bodyPr>
          <a:lstStyle/>
          <a:p>
            <a:r>
              <a:rPr lang="en-US" altLang="zh-CN" dirty="0"/>
              <a:t>Isolation guarantee checking: (CC checking)</a:t>
            </a:r>
          </a:p>
          <a:p>
            <a:pPr marL="285750" indent="-285750">
              <a:buFont typeface="Arial" panose="020B0604020202020204" pitchFamily="34" charset="0"/>
              <a:buChar char="•"/>
            </a:pPr>
            <a:r>
              <a:rPr lang="en-US" altLang="zh-CN" dirty="0"/>
              <a:t>Efficient checking algorithm design</a:t>
            </a:r>
            <a:endParaRPr lang="zh-CN" altLang="en-US" dirty="0"/>
          </a:p>
        </p:txBody>
      </p:sp>
      <p:pic>
        <p:nvPicPr>
          <p:cNvPr id="6" name="图片 5" descr="图示&#10;&#10;描述已自动生成">
            <a:extLst>
              <a:ext uri="{FF2B5EF4-FFF2-40B4-BE49-F238E27FC236}">
                <a16:creationId xmlns:a16="http://schemas.microsoft.com/office/drawing/2014/main" id="{50D0AF99-035C-A1AE-43BF-2C87377A44F7}"/>
              </a:ext>
            </a:extLst>
          </p:cNvPr>
          <p:cNvPicPr>
            <a:picLocks noChangeAspect="1"/>
          </p:cNvPicPr>
          <p:nvPr/>
        </p:nvPicPr>
        <p:blipFill>
          <a:blip r:embed="rId3"/>
          <a:stretch>
            <a:fillRect/>
          </a:stretch>
        </p:blipFill>
        <p:spPr>
          <a:xfrm>
            <a:off x="6814905" y="897925"/>
            <a:ext cx="4365714" cy="5605975"/>
          </a:xfrm>
          <a:prstGeom prst="rect">
            <a:avLst/>
          </a:prstGeom>
        </p:spPr>
      </p:pic>
    </p:spTree>
    <p:extLst>
      <p:ext uri="{BB962C8B-B14F-4D97-AF65-F5344CB8AC3E}">
        <p14:creationId xmlns:p14="http://schemas.microsoft.com/office/powerpoint/2010/main" val="1864121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246128" cy="523220"/>
          </a:xfrm>
          <a:prstGeom prst="rect">
            <a:avLst/>
          </a:prstGeom>
          <a:noFill/>
        </p:spPr>
        <p:txBody>
          <a:bodyPr wrap="none" rtlCol="0">
            <a:spAutoFit/>
          </a:bodyPr>
          <a:lstStyle/>
          <a:p>
            <a:r>
              <a:rPr kumimoji="1" lang="en-US" altLang="zh-CN" sz="2800" b="1" dirty="0">
                <a:ea typeface="TencentSans W7" panose="020C04030202040F0204" pitchFamily="34" charset="-122"/>
              </a:rPr>
              <a:t>TDSQL Store</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圆角矩形 111">
            <a:extLst>
              <a:ext uri="{FF2B5EF4-FFF2-40B4-BE49-F238E27FC236}">
                <a16:creationId xmlns:a16="http://schemas.microsoft.com/office/drawing/2014/main" id="{25038ADF-8B8A-5A86-7A33-6901CCD73BE2}"/>
              </a:ext>
            </a:extLst>
          </p:cNvPr>
          <p:cNvSpPr/>
          <p:nvPr/>
        </p:nvSpPr>
        <p:spPr>
          <a:xfrm>
            <a:off x="9651790" y="4789847"/>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 name="内容占位符 2">
            <a:extLst>
              <a:ext uri="{FF2B5EF4-FFF2-40B4-BE49-F238E27FC236}">
                <a16:creationId xmlns:a16="http://schemas.microsoft.com/office/drawing/2014/main" id="{6380B5B8-0EEA-5180-DC46-2B0E28CFE013}"/>
              </a:ext>
            </a:extLst>
          </p:cNvPr>
          <p:cNvSpPr txBox="1">
            <a:spLocks/>
          </p:cNvSpPr>
          <p:nvPr/>
        </p:nvSpPr>
        <p:spPr>
          <a:xfrm>
            <a:off x="326475" y="1115972"/>
            <a:ext cx="10778630"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4" name="内容占位符 2">
            <a:extLst>
              <a:ext uri="{FF2B5EF4-FFF2-40B4-BE49-F238E27FC236}">
                <a16:creationId xmlns:a16="http://schemas.microsoft.com/office/drawing/2014/main" id="{26E9700E-8B53-B116-38B2-B6C31A80D2BB}"/>
              </a:ext>
            </a:extLst>
          </p:cNvPr>
          <p:cNvSpPr txBox="1">
            <a:spLocks/>
          </p:cNvSpPr>
          <p:nvPr/>
        </p:nvSpPr>
        <p:spPr>
          <a:xfrm>
            <a:off x="326473" y="1115972"/>
            <a:ext cx="11196597"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7" name="圆角矩形 2">
            <a:extLst>
              <a:ext uri="{FF2B5EF4-FFF2-40B4-BE49-F238E27FC236}">
                <a16:creationId xmlns:a16="http://schemas.microsoft.com/office/drawing/2014/main" id="{4859789F-387E-BF00-3150-7BC1E15B6055}"/>
              </a:ext>
            </a:extLst>
          </p:cNvPr>
          <p:cNvSpPr/>
          <p:nvPr/>
        </p:nvSpPr>
        <p:spPr>
          <a:xfrm>
            <a:off x="1373817" y="1502790"/>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8" name="矩形 7">
            <a:extLst>
              <a:ext uri="{FF2B5EF4-FFF2-40B4-BE49-F238E27FC236}">
                <a16:creationId xmlns:a16="http://schemas.microsoft.com/office/drawing/2014/main" id="{0CD9BEBE-DABD-95D2-9770-5B2E40309AA5}"/>
              </a:ext>
            </a:extLst>
          </p:cNvPr>
          <p:cNvSpPr/>
          <p:nvPr/>
        </p:nvSpPr>
        <p:spPr>
          <a:xfrm>
            <a:off x="1730639"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9" name="矩形 8">
            <a:extLst>
              <a:ext uri="{FF2B5EF4-FFF2-40B4-BE49-F238E27FC236}">
                <a16:creationId xmlns:a16="http://schemas.microsoft.com/office/drawing/2014/main" id="{110AF807-F32E-FE2A-BF9B-A14E7FCCCBCD}"/>
              </a:ext>
            </a:extLst>
          </p:cNvPr>
          <p:cNvSpPr/>
          <p:nvPr/>
        </p:nvSpPr>
        <p:spPr>
          <a:xfrm>
            <a:off x="1899029" y="1977781"/>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0" name="矩形 9">
            <a:extLst>
              <a:ext uri="{FF2B5EF4-FFF2-40B4-BE49-F238E27FC236}">
                <a16:creationId xmlns:a16="http://schemas.microsoft.com/office/drawing/2014/main" id="{DFECA512-D57D-6BD1-3319-8259AB5C7174}"/>
              </a:ext>
            </a:extLst>
          </p:cNvPr>
          <p:cNvSpPr/>
          <p:nvPr/>
        </p:nvSpPr>
        <p:spPr>
          <a:xfrm>
            <a:off x="1899028" y="246074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1" name="矩形 10">
            <a:extLst>
              <a:ext uri="{FF2B5EF4-FFF2-40B4-BE49-F238E27FC236}">
                <a16:creationId xmlns:a16="http://schemas.microsoft.com/office/drawing/2014/main" id="{DB5AC036-1DC0-FE14-F730-627A756F2C93}"/>
              </a:ext>
            </a:extLst>
          </p:cNvPr>
          <p:cNvSpPr/>
          <p:nvPr/>
        </p:nvSpPr>
        <p:spPr>
          <a:xfrm>
            <a:off x="1899028" y="293230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2" name="矩形 11">
            <a:extLst>
              <a:ext uri="{FF2B5EF4-FFF2-40B4-BE49-F238E27FC236}">
                <a16:creationId xmlns:a16="http://schemas.microsoft.com/office/drawing/2014/main" id="{FDB83C07-D777-6D29-7140-54864FA475A6}"/>
              </a:ext>
            </a:extLst>
          </p:cNvPr>
          <p:cNvSpPr/>
          <p:nvPr/>
        </p:nvSpPr>
        <p:spPr>
          <a:xfrm>
            <a:off x="3601836"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3" name="矩形 12">
            <a:extLst>
              <a:ext uri="{FF2B5EF4-FFF2-40B4-BE49-F238E27FC236}">
                <a16:creationId xmlns:a16="http://schemas.microsoft.com/office/drawing/2014/main" id="{48B25009-7213-978A-F771-4A6996DF0484}"/>
              </a:ext>
            </a:extLst>
          </p:cNvPr>
          <p:cNvSpPr/>
          <p:nvPr/>
        </p:nvSpPr>
        <p:spPr>
          <a:xfrm>
            <a:off x="3770226"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4" name="矩形 13">
            <a:extLst>
              <a:ext uri="{FF2B5EF4-FFF2-40B4-BE49-F238E27FC236}">
                <a16:creationId xmlns:a16="http://schemas.microsoft.com/office/drawing/2014/main" id="{5456A794-CCE8-7806-1805-3C58296269A1}"/>
              </a:ext>
            </a:extLst>
          </p:cNvPr>
          <p:cNvSpPr/>
          <p:nvPr/>
        </p:nvSpPr>
        <p:spPr>
          <a:xfrm>
            <a:off x="3770225" y="246074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5" name="矩形 14">
            <a:extLst>
              <a:ext uri="{FF2B5EF4-FFF2-40B4-BE49-F238E27FC236}">
                <a16:creationId xmlns:a16="http://schemas.microsoft.com/office/drawing/2014/main" id="{C6B19F98-887B-B3EE-2C71-8F6F08E29686}"/>
              </a:ext>
            </a:extLst>
          </p:cNvPr>
          <p:cNvSpPr/>
          <p:nvPr/>
        </p:nvSpPr>
        <p:spPr>
          <a:xfrm>
            <a:off x="5646808"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6" name="矩形 15">
            <a:extLst>
              <a:ext uri="{FF2B5EF4-FFF2-40B4-BE49-F238E27FC236}">
                <a16:creationId xmlns:a16="http://schemas.microsoft.com/office/drawing/2014/main" id="{A4252C73-8F6B-AAA8-19F8-C80766A4FCAD}"/>
              </a:ext>
            </a:extLst>
          </p:cNvPr>
          <p:cNvSpPr/>
          <p:nvPr/>
        </p:nvSpPr>
        <p:spPr>
          <a:xfrm>
            <a:off x="5815198"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7" name="矩形 16">
            <a:extLst>
              <a:ext uri="{FF2B5EF4-FFF2-40B4-BE49-F238E27FC236}">
                <a16:creationId xmlns:a16="http://schemas.microsoft.com/office/drawing/2014/main" id="{E4CB913A-FA69-51E5-89CC-3788707D8AFE}"/>
              </a:ext>
            </a:extLst>
          </p:cNvPr>
          <p:cNvSpPr/>
          <p:nvPr/>
        </p:nvSpPr>
        <p:spPr>
          <a:xfrm>
            <a:off x="5800672" y="247732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8" name="矩形 17">
            <a:extLst>
              <a:ext uri="{FF2B5EF4-FFF2-40B4-BE49-F238E27FC236}">
                <a16:creationId xmlns:a16="http://schemas.microsoft.com/office/drawing/2014/main" id="{8C980CB5-82A3-6B55-E689-27403320DAA5}"/>
              </a:ext>
            </a:extLst>
          </p:cNvPr>
          <p:cNvSpPr/>
          <p:nvPr/>
        </p:nvSpPr>
        <p:spPr>
          <a:xfrm>
            <a:off x="7620234"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9" name="矩形 18">
            <a:extLst>
              <a:ext uri="{FF2B5EF4-FFF2-40B4-BE49-F238E27FC236}">
                <a16:creationId xmlns:a16="http://schemas.microsoft.com/office/drawing/2014/main" id="{ECED533C-2063-4C80-CCDE-95ACDE22449D}"/>
              </a:ext>
            </a:extLst>
          </p:cNvPr>
          <p:cNvSpPr/>
          <p:nvPr/>
        </p:nvSpPr>
        <p:spPr>
          <a:xfrm>
            <a:off x="7788623" y="1988573"/>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20" name="矩形 19">
            <a:extLst>
              <a:ext uri="{FF2B5EF4-FFF2-40B4-BE49-F238E27FC236}">
                <a16:creationId xmlns:a16="http://schemas.microsoft.com/office/drawing/2014/main" id="{DF3CB7B1-D00C-3040-9C0E-02B033CE2C2C}"/>
              </a:ext>
            </a:extLst>
          </p:cNvPr>
          <p:cNvSpPr/>
          <p:nvPr/>
        </p:nvSpPr>
        <p:spPr>
          <a:xfrm>
            <a:off x="7788622" y="247732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21" name="文本框 20">
            <a:extLst>
              <a:ext uri="{FF2B5EF4-FFF2-40B4-BE49-F238E27FC236}">
                <a16:creationId xmlns:a16="http://schemas.microsoft.com/office/drawing/2014/main" id="{2FCEAA4C-A167-D2F7-C4E0-584C85973271}"/>
              </a:ext>
            </a:extLst>
          </p:cNvPr>
          <p:cNvSpPr txBox="1"/>
          <p:nvPr/>
        </p:nvSpPr>
        <p:spPr>
          <a:xfrm>
            <a:off x="4168404" y="1506994"/>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22" name="矩形 21">
            <a:extLst>
              <a:ext uri="{FF2B5EF4-FFF2-40B4-BE49-F238E27FC236}">
                <a16:creationId xmlns:a16="http://schemas.microsoft.com/office/drawing/2014/main" id="{3C545C83-F492-54F3-700A-44DF98744CE6}"/>
              </a:ext>
            </a:extLst>
          </p:cNvPr>
          <p:cNvSpPr/>
          <p:nvPr/>
        </p:nvSpPr>
        <p:spPr>
          <a:xfrm>
            <a:off x="9671168" y="2062765"/>
            <a:ext cx="481013" cy="3979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3" name="文本框 22">
            <a:extLst>
              <a:ext uri="{FF2B5EF4-FFF2-40B4-BE49-F238E27FC236}">
                <a16:creationId xmlns:a16="http://schemas.microsoft.com/office/drawing/2014/main" id="{AD52D464-90F4-DC22-99C0-51998288AF62}"/>
              </a:ext>
            </a:extLst>
          </p:cNvPr>
          <p:cNvSpPr txBox="1"/>
          <p:nvPr/>
        </p:nvSpPr>
        <p:spPr>
          <a:xfrm>
            <a:off x="10154477" y="2107639"/>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24" name="矩形 23">
            <a:extLst>
              <a:ext uri="{FF2B5EF4-FFF2-40B4-BE49-F238E27FC236}">
                <a16:creationId xmlns:a16="http://schemas.microsoft.com/office/drawing/2014/main" id="{1C128471-3BC0-CA67-B71E-F53E8FA834D2}"/>
              </a:ext>
            </a:extLst>
          </p:cNvPr>
          <p:cNvSpPr/>
          <p:nvPr/>
        </p:nvSpPr>
        <p:spPr>
          <a:xfrm>
            <a:off x="9670240" y="2664996"/>
            <a:ext cx="481013" cy="404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5" name="文本框 24">
            <a:extLst>
              <a:ext uri="{FF2B5EF4-FFF2-40B4-BE49-F238E27FC236}">
                <a16:creationId xmlns:a16="http://schemas.microsoft.com/office/drawing/2014/main" id="{84BAA29F-0B94-D8CC-F862-AB8977439AAE}"/>
              </a:ext>
            </a:extLst>
          </p:cNvPr>
          <p:cNvSpPr txBox="1"/>
          <p:nvPr/>
        </p:nvSpPr>
        <p:spPr>
          <a:xfrm>
            <a:off x="10151252" y="2709596"/>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26" name="文本框 25">
            <a:extLst>
              <a:ext uri="{FF2B5EF4-FFF2-40B4-BE49-F238E27FC236}">
                <a16:creationId xmlns:a16="http://schemas.microsoft.com/office/drawing/2014/main" id="{9ACE49B2-8F2E-F57B-2066-62662785354D}"/>
              </a:ext>
            </a:extLst>
          </p:cNvPr>
          <p:cNvSpPr txBox="1"/>
          <p:nvPr/>
        </p:nvSpPr>
        <p:spPr>
          <a:xfrm>
            <a:off x="543042" y="2214832"/>
            <a:ext cx="813043" cy="369332"/>
          </a:xfrm>
          <a:prstGeom prst="rect">
            <a:avLst/>
          </a:prstGeom>
          <a:noFill/>
        </p:spPr>
        <p:txBody>
          <a:bodyPr wrap="none" rtlCol="0">
            <a:spAutoFit/>
          </a:bodyPr>
          <a:lstStyle/>
          <a:p>
            <a:r>
              <a:rPr kumimoji="1" lang="en-US" altLang="zh-CN" dirty="0"/>
              <a:t>Before</a:t>
            </a:r>
            <a:endParaRPr kumimoji="1" lang="zh-CN" altLang="en-US" dirty="0"/>
          </a:p>
        </p:txBody>
      </p:sp>
      <p:sp>
        <p:nvSpPr>
          <p:cNvPr id="27" name="文本框 26">
            <a:extLst>
              <a:ext uri="{FF2B5EF4-FFF2-40B4-BE49-F238E27FC236}">
                <a16:creationId xmlns:a16="http://schemas.microsoft.com/office/drawing/2014/main" id="{4F4BB0B8-6371-671C-B5A7-9343929A4AD5}"/>
              </a:ext>
            </a:extLst>
          </p:cNvPr>
          <p:cNvSpPr txBox="1"/>
          <p:nvPr/>
        </p:nvSpPr>
        <p:spPr>
          <a:xfrm>
            <a:off x="533157" y="5054415"/>
            <a:ext cx="671979" cy="369332"/>
          </a:xfrm>
          <a:prstGeom prst="rect">
            <a:avLst/>
          </a:prstGeom>
          <a:noFill/>
        </p:spPr>
        <p:txBody>
          <a:bodyPr wrap="none" rtlCol="0">
            <a:spAutoFit/>
          </a:bodyPr>
          <a:lstStyle/>
          <a:p>
            <a:r>
              <a:rPr kumimoji="1" lang="en-US" altLang="zh-CN" dirty="0"/>
              <a:t>After</a:t>
            </a:r>
            <a:endParaRPr kumimoji="1" lang="zh-CN" altLang="en-US" dirty="0"/>
          </a:p>
        </p:txBody>
      </p:sp>
      <p:sp>
        <p:nvSpPr>
          <p:cNvPr id="28" name="圆角矩形 28">
            <a:extLst>
              <a:ext uri="{FF2B5EF4-FFF2-40B4-BE49-F238E27FC236}">
                <a16:creationId xmlns:a16="http://schemas.microsoft.com/office/drawing/2014/main" id="{4C4BFD6B-1146-2378-3729-D6A396726A7D}"/>
              </a:ext>
            </a:extLst>
          </p:cNvPr>
          <p:cNvSpPr/>
          <p:nvPr/>
        </p:nvSpPr>
        <p:spPr>
          <a:xfrm>
            <a:off x="1346200" y="4387553"/>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29" name="矩形 28">
            <a:extLst>
              <a:ext uri="{FF2B5EF4-FFF2-40B4-BE49-F238E27FC236}">
                <a16:creationId xmlns:a16="http://schemas.microsoft.com/office/drawing/2014/main" id="{308BE0F6-AC99-6472-2AC0-C606443912CB}"/>
              </a:ext>
            </a:extLst>
          </p:cNvPr>
          <p:cNvSpPr/>
          <p:nvPr/>
        </p:nvSpPr>
        <p:spPr>
          <a:xfrm>
            <a:off x="1703022"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0" name="矩形 29">
            <a:extLst>
              <a:ext uri="{FF2B5EF4-FFF2-40B4-BE49-F238E27FC236}">
                <a16:creationId xmlns:a16="http://schemas.microsoft.com/office/drawing/2014/main" id="{D0875EEB-4A28-F70B-3A4C-E453E939B304}"/>
              </a:ext>
            </a:extLst>
          </p:cNvPr>
          <p:cNvSpPr/>
          <p:nvPr/>
        </p:nvSpPr>
        <p:spPr>
          <a:xfrm>
            <a:off x="3574219"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1" name="矩形 30">
            <a:extLst>
              <a:ext uri="{FF2B5EF4-FFF2-40B4-BE49-F238E27FC236}">
                <a16:creationId xmlns:a16="http://schemas.microsoft.com/office/drawing/2014/main" id="{B2B2BFDC-E5F3-8079-7A06-A156202D9EFA}"/>
              </a:ext>
            </a:extLst>
          </p:cNvPr>
          <p:cNvSpPr/>
          <p:nvPr/>
        </p:nvSpPr>
        <p:spPr>
          <a:xfrm>
            <a:off x="5619191"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2" name="矩形 31">
            <a:extLst>
              <a:ext uri="{FF2B5EF4-FFF2-40B4-BE49-F238E27FC236}">
                <a16:creationId xmlns:a16="http://schemas.microsoft.com/office/drawing/2014/main" id="{25C00799-8A98-73BF-03E3-5E6730B998D8}"/>
              </a:ext>
            </a:extLst>
          </p:cNvPr>
          <p:cNvSpPr/>
          <p:nvPr/>
        </p:nvSpPr>
        <p:spPr>
          <a:xfrm>
            <a:off x="7592617"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3" name="圆角矩形 107">
            <a:extLst>
              <a:ext uri="{FF2B5EF4-FFF2-40B4-BE49-F238E27FC236}">
                <a16:creationId xmlns:a16="http://schemas.microsoft.com/office/drawing/2014/main" id="{49A16521-BF53-FF88-56DC-0369C5090A6A}"/>
              </a:ext>
            </a:extLst>
          </p:cNvPr>
          <p:cNvSpPr/>
          <p:nvPr/>
        </p:nvSpPr>
        <p:spPr>
          <a:xfrm>
            <a:off x="1786732" y="4778740"/>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4" name="文本框 33">
            <a:extLst>
              <a:ext uri="{FF2B5EF4-FFF2-40B4-BE49-F238E27FC236}">
                <a16:creationId xmlns:a16="http://schemas.microsoft.com/office/drawing/2014/main" id="{346F0FD4-C1CA-9D01-019B-DD42E686B459}"/>
              </a:ext>
            </a:extLst>
          </p:cNvPr>
          <p:cNvSpPr txBox="1"/>
          <p:nvPr/>
        </p:nvSpPr>
        <p:spPr>
          <a:xfrm>
            <a:off x="4140787" y="4391757"/>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35" name="矩形 34">
            <a:extLst>
              <a:ext uri="{FF2B5EF4-FFF2-40B4-BE49-F238E27FC236}">
                <a16:creationId xmlns:a16="http://schemas.microsoft.com/office/drawing/2014/main" id="{D9DE46AB-2FB2-8D4F-F6A0-B4D212F221C8}"/>
              </a:ext>
            </a:extLst>
          </p:cNvPr>
          <p:cNvSpPr/>
          <p:nvPr/>
        </p:nvSpPr>
        <p:spPr>
          <a:xfrm>
            <a:off x="9700045" y="4947528"/>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6" name="文本框 35">
            <a:extLst>
              <a:ext uri="{FF2B5EF4-FFF2-40B4-BE49-F238E27FC236}">
                <a16:creationId xmlns:a16="http://schemas.microsoft.com/office/drawing/2014/main" id="{9A522F41-EB02-8C80-F971-185BA81F1F8D}"/>
              </a:ext>
            </a:extLst>
          </p:cNvPr>
          <p:cNvSpPr txBox="1"/>
          <p:nvPr/>
        </p:nvSpPr>
        <p:spPr>
          <a:xfrm>
            <a:off x="10242535" y="4920914"/>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37" name="文本框 36">
            <a:extLst>
              <a:ext uri="{FF2B5EF4-FFF2-40B4-BE49-F238E27FC236}">
                <a16:creationId xmlns:a16="http://schemas.microsoft.com/office/drawing/2014/main" id="{21099F08-3CD2-8CAF-1A78-7C6802920F4F}"/>
              </a:ext>
            </a:extLst>
          </p:cNvPr>
          <p:cNvSpPr txBox="1"/>
          <p:nvPr/>
        </p:nvSpPr>
        <p:spPr>
          <a:xfrm>
            <a:off x="10273587" y="5894082"/>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38" name="矩形 37">
            <a:extLst>
              <a:ext uri="{FF2B5EF4-FFF2-40B4-BE49-F238E27FC236}">
                <a16:creationId xmlns:a16="http://schemas.microsoft.com/office/drawing/2014/main" id="{E8726B14-6BD7-C4DE-9AFD-86F96F10F121}"/>
              </a:ext>
            </a:extLst>
          </p:cNvPr>
          <p:cNvSpPr/>
          <p:nvPr/>
        </p:nvSpPr>
        <p:spPr>
          <a:xfrm>
            <a:off x="1871412" y="4862544"/>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39" name="矩形 38">
            <a:extLst>
              <a:ext uri="{FF2B5EF4-FFF2-40B4-BE49-F238E27FC236}">
                <a16:creationId xmlns:a16="http://schemas.microsoft.com/office/drawing/2014/main" id="{B38DDCAF-C128-EF2E-C4F2-38EB201B9522}"/>
              </a:ext>
            </a:extLst>
          </p:cNvPr>
          <p:cNvSpPr/>
          <p:nvPr/>
        </p:nvSpPr>
        <p:spPr>
          <a:xfrm>
            <a:off x="1871411" y="5345509"/>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0" name="圆角矩形 108">
            <a:extLst>
              <a:ext uri="{FF2B5EF4-FFF2-40B4-BE49-F238E27FC236}">
                <a16:creationId xmlns:a16="http://schemas.microsoft.com/office/drawing/2014/main" id="{0867B940-8A61-0A48-8D4F-75F939CDDF61}"/>
              </a:ext>
            </a:extLst>
          </p:cNvPr>
          <p:cNvSpPr/>
          <p:nvPr/>
        </p:nvSpPr>
        <p:spPr>
          <a:xfrm>
            <a:off x="3646697" y="4778739"/>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1" name="矩形 40">
            <a:extLst>
              <a:ext uri="{FF2B5EF4-FFF2-40B4-BE49-F238E27FC236}">
                <a16:creationId xmlns:a16="http://schemas.microsoft.com/office/drawing/2014/main" id="{C4F26D63-57B4-7F9B-D197-A41CAEF0649C}"/>
              </a:ext>
            </a:extLst>
          </p:cNvPr>
          <p:cNvSpPr/>
          <p:nvPr/>
        </p:nvSpPr>
        <p:spPr>
          <a:xfrm>
            <a:off x="3742609"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2" name="矩形 41">
            <a:extLst>
              <a:ext uri="{FF2B5EF4-FFF2-40B4-BE49-F238E27FC236}">
                <a16:creationId xmlns:a16="http://schemas.microsoft.com/office/drawing/2014/main" id="{ABFE8766-33E2-61F2-90E5-A16FBC18DE3C}"/>
              </a:ext>
            </a:extLst>
          </p:cNvPr>
          <p:cNvSpPr/>
          <p:nvPr/>
        </p:nvSpPr>
        <p:spPr>
          <a:xfrm>
            <a:off x="3742608"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3" name="圆角矩形 110">
            <a:extLst>
              <a:ext uri="{FF2B5EF4-FFF2-40B4-BE49-F238E27FC236}">
                <a16:creationId xmlns:a16="http://schemas.microsoft.com/office/drawing/2014/main" id="{988F0A08-2A73-FD75-58AC-E2C2CD787561}"/>
              </a:ext>
            </a:extLst>
          </p:cNvPr>
          <p:cNvSpPr/>
          <p:nvPr/>
        </p:nvSpPr>
        <p:spPr>
          <a:xfrm>
            <a:off x="5696273" y="4789847"/>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4" name="矩形 43">
            <a:extLst>
              <a:ext uri="{FF2B5EF4-FFF2-40B4-BE49-F238E27FC236}">
                <a16:creationId xmlns:a16="http://schemas.microsoft.com/office/drawing/2014/main" id="{71597013-B114-ED1C-7D83-3DC0F51B79AF}"/>
              </a:ext>
            </a:extLst>
          </p:cNvPr>
          <p:cNvSpPr/>
          <p:nvPr/>
        </p:nvSpPr>
        <p:spPr>
          <a:xfrm>
            <a:off x="5787581"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5" name="矩形 44">
            <a:extLst>
              <a:ext uri="{FF2B5EF4-FFF2-40B4-BE49-F238E27FC236}">
                <a16:creationId xmlns:a16="http://schemas.microsoft.com/office/drawing/2014/main" id="{444818AF-67A1-0B90-E096-85D451EAA3AE}"/>
              </a:ext>
            </a:extLst>
          </p:cNvPr>
          <p:cNvSpPr/>
          <p:nvPr/>
        </p:nvSpPr>
        <p:spPr>
          <a:xfrm>
            <a:off x="5787580"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6" name="矩形 45">
            <a:extLst>
              <a:ext uri="{FF2B5EF4-FFF2-40B4-BE49-F238E27FC236}">
                <a16:creationId xmlns:a16="http://schemas.microsoft.com/office/drawing/2014/main" id="{8658301F-AD1B-EC9D-838E-266FEF33B429}"/>
              </a:ext>
            </a:extLst>
          </p:cNvPr>
          <p:cNvSpPr/>
          <p:nvPr/>
        </p:nvSpPr>
        <p:spPr>
          <a:xfrm>
            <a:off x="9707375" y="5176676"/>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47" name="圆角矩形 113">
            <a:extLst>
              <a:ext uri="{FF2B5EF4-FFF2-40B4-BE49-F238E27FC236}">
                <a16:creationId xmlns:a16="http://schemas.microsoft.com/office/drawing/2014/main" id="{F9EA6EA6-E74A-DB16-600B-2E1E66DFC7C0}"/>
              </a:ext>
            </a:extLst>
          </p:cNvPr>
          <p:cNvSpPr/>
          <p:nvPr/>
        </p:nvSpPr>
        <p:spPr>
          <a:xfrm>
            <a:off x="9655225" y="5500119"/>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8" name="圆角矩形 116">
            <a:extLst>
              <a:ext uri="{FF2B5EF4-FFF2-40B4-BE49-F238E27FC236}">
                <a16:creationId xmlns:a16="http://schemas.microsoft.com/office/drawing/2014/main" id="{8D4B842D-E5EB-496F-F5D0-88A266E10971}"/>
              </a:ext>
            </a:extLst>
          </p:cNvPr>
          <p:cNvSpPr/>
          <p:nvPr/>
        </p:nvSpPr>
        <p:spPr>
          <a:xfrm>
            <a:off x="178010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9" name="矩形 48">
            <a:extLst>
              <a:ext uri="{FF2B5EF4-FFF2-40B4-BE49-F238E27FC236}">
                <a16:creationId xmlns:a16="http://schemas.microsoft.com/office/drawing/2014/main" id="{9B0AA2D7-6D93-0436-76C4-1B6D69CF0E91}"/>
              </a:ext>
            </a:extLst>
          </p:cNvPr>
          <p:cNvSpPr/>
          <p:nvPr/>
        </p:nvSpPr>
        <p:spPr>
          <a:xfrm>
            <a:off x="9703480" y="5657800"/>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0" name="矩形 49">
            <a:extLst>
              <a:ext uri="{FF2B5EF4-FFF2-40B4-BE49-F238E27FC236}">
                <a16:creationId xmlns:a16="http://schemas.microsoft.com/office/drawing/2014/main" id="{16EF10C7-96AC-DE28-B5DB-F2EEB244792A}"/>
              </a:ext>
            </a:extLst>
          </p:cNvPr>
          <p:cNvSpPr/>
          <p:nvPr/>
        </p:nvSpPr>
        <p:spPr>
          <a:xfrm>
            <a:off x="9710810" y="5886948"/>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1" name="矩形 50">
            <a:extLst>
              <a:ext uri="{FF2B5EF4-FFF2-40B4-BE49-F238E27FC236}">
                <a16:creationId xmlns:a16="http://schemas.microsoft.com/office/drawing/2014/main" id="{E7FED7F8-7089-9B22-F2B3-260A057FC6E0}"/>
              </a:ext>
            </a:extLst>
          </p:cNvPr>
          <p:cNvSpPr/>
          <p:nvPr/>
        </p:nvSpPr>
        <p:spPr>
          <a:xfrm>
            <a:off x="1871409" y="5849822"/>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2" name="圆角矩形 117">
            <a:extLst>
              <a:ext uri="{FF2B5EF4-FFF2-40B4-BE49-F238E27FC236}">
                <a16:creationId xmlns:a16="http://schemas.microsoft.com/office/drawing/2014/main" id="{82107FFF-63EC-BB8C-E600-BDE74970B2B2}"/>
              </a:ext>
            </a:extLst>
          </p:cNvPr>
          <p:cNvSpPr/>
          <p:nvPr/>
        </p:nvSpPr>
        <p:spPr>
          <a:xfrm>
            <a:off x="365469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3" name="矩形 52">
            <a:extLst>
              <a:ext uri="{FF2B5EF4-FFF2-40B4-BE49-F238E27FC236}">
                <a16:creationId xmlns:a16="http://schemas.microsoft.com/office/drawing/2014/main" id="{38D79552-D165-18F5-0894-E7D81113481A}"/>
              </a:ext>
            </a:extLst>
          </p:cNvPr>
          <p:cNvSpPr/>
          <p:nvPr/>
        </p:nvSpPr>
        <p:spPr>
          <a:xfrm>
            <a:off x="3745999" y="5849822"/>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4" name="圆角矩形 122">
            <a:extLst>
              <a:ext uri="{FF2B5EF4-FFF2-40B4-BE49-F238E27FC236}">
                <a16:creationId xmlns:a16="http://schemas.microsoft.com/office/drawing/2014/main" id="{0ABF8C9E-BF49-46E0-B6C4-D4C779199026}"/>
              </a:ext>
            </a:extLst>
          </p:cNvPr>
          <p:cNvSpPr/>
          <p:nvPr/>
        </p:nvSpPr>
        <p:spPr>
          <a:xfrm>
            <a:off x="7689378" y="4816981"/>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5" name="矩形 54">
            <a:extLst>
              <a:ext uri="{FF2B5EF4-FFF2-40B4-BE49-F238E27FC236}">
                <a16:creationId xmlns:a16="http://schemas.microsoft.com/office/drawing/2014/main" id="{84F25758-C51D-984C-90CB-7A9216FEFFB7}"/>
              </a:ext>
            </a:extLst>
          </p:cNvPr>
          <p:cNvSpPr/>
          <p:nvPr/>
        </p:nvSpPr>
        <p:spPr>
          <a:xfrm>
            <a:off x="7780683" y="4862544"/>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6" name="文本框 55">
            <a:extLst>
              <a:ext uri="{FF2B5EF4-FFF2-40B4-BE49-F238E27FC236}">
                <a16:creationId xmlns:a16="http://schemas.microsoft.com/office/drawing/2014/main" id="{3F56954A-63E0-B8F7-0023-BA1E1E0F4450}"/>
              </a:ext>
            </a:extLst>
          </p:cNvPr>
          <p:cNvSpPr txBox="1"/>
          <p:nvPr/>
        </p:nvSpPr>
        <p:spPr>
          <a:xfrm>
            <a:off x="2477059" y="3758203"/>
            <a:ext cx="6676277" cy="369332"/>
          </a:xfrm>
          <a:prstGeom prst="rect">
            <a:avLst/>
          </a:prstGeom>
          <a:noFill/>
        </p:spPr>
        <p:txBody>
          <a:bodyPr wrap="square">
            <a:spAutoFit/>
          </a:bodyPr>
          <a:lstStyle/>
          <a:p>
            <a:r>
              <a:rPr lang="en-US" altLang="zh-CN" dirty="0"/>
              <a:t>Solve</a:t>
            </a:r>
            <a:r>
              <a:rPr lang="zh-CN" altLang="en-US" dirty="0"/>
              <a:t> </a:t>
            </a:r>
            <a:r>
              <a:rPr lang="en-US" altLang="zh-CN" dirty="0"/>
              <a:t>single</a:t>
            </a:r>
            <a:r>
              <a:rPr lang="zh-CN" altLang="en-US" dirty="0"/>
              <a:t> </a:t>
            </a:r>
            <a:r>
              <a:rPr lang="en-US" altLang="zh-CN" dirty="0"/>
              <a:t>site cross-region</a:t>
            </a:r>
            <a:r>
              <a:rPr lang="zh-CN" altLang="en-US" dirty="0"/>
              <a:t> </a:t>
            </a:r>
            <a:r>
              <a:rPr lang="en-US" altLang="zh-CN" dirty="0"/>
              <a:t>transactions</a:t>
            </a:r>
            <a:r>
              <a:rPr lang="zh-CN" altLang="en-US" dirty="0"/>
              <a:t> </a:t>
            </a:r>
            <a:r>
              <a:rPr lang="en-US" altLang="zh-CN" dirty="0"/>
              <a:t>overhead!</a:t>
            </a:r>
            <a:r>
              <a:rPr lang="zh-CN" altLang="en-US" dirty="0"/>
              <a:t> </a:t>
            </a:r>
            <a:endParaRPr lang="en-US" altLang="zh-CN" dirty="0"/>
          </a:p>
        </p:txBody>
      </p:sp>
    </p:spTree>
    <p:extLst>
      <p:ext uri="{BB962C8B-B14F-4D97-AF65-F5344CB8AC3E}">
        <p14:creationId xmlns:p14="http://schemas.microsoft.com/office/powerpoint/2010/main" val="2555250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2904962"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Research topics</a:t>
            </a:r>
          </a:p>
        </p:txBody>
      </p:sp>
      <p:pic>
        <p:nvPicPr>
          <p:cNvPr id="2" name="Picture 6" descr="中國人民大學- 維基百科，自由的百科全書">
            <a:extLst>
              <a:ext uri="{FF2B5EF4-FFF2-40B4-BE49-F238E27FC236}">
                <a16:creationId xmlns:a16="http://schemas.microsoft.com/office/drawing/2014/main" id="{70031181-4657-AF2C-93E0-DC17B3A8D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960" y="1140340"/>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南京大學- 維基百科，自由的百科全書">
            <a:extLst>
              <a:ext uri="{FF2B5EF4-FFF2-40B4-BE49-F238E27FC236}">
                <a16:creationId xmlns:a16="http://schemas.microsoft.com/office/drawing/2014/main" id="{66BE6677-7870-448F-E78D-F5E4FDB4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428" y="1167838"/>
            <a:ext cx="655145" cy="822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華中科技大學- 維基百科，自由的百科全書">
            <a:extLst>
              <a:ext uri="{FF2B5EF4-FFF2-40B4-BE49-F238E27FC236}">
                <a16:creationId xmlns:a16="http://schemas.microsoft.com/office/drawing/2014/main" id="{03CE78D6-70EB-C848-329F-F76C608E9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5010" y="3934405"/>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中國科學技術大學- 維基百科，自由的百科全書">
            <a:extLst>
              <a:ext uri="{FF2B5EF4-FFF2-40B4-BE49-F238E27FC236}">
                <a16:creationId xmlns:a16="http://schemas.microsoft.com/office/drawing/2014/main" id="{66597484-F7C2-A395-6ADF-F9F6BA0FB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960" y="3934405"/>
            <a:ext cx="849705" cy="84970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6">
            <a:extLst>
              <a:ext uri="{FF2B5EF4-FFF2-40B4-BE49-F238E27FC236}">
                <a16:creationId xmlns:a16="http://schemas.microsoft.com/office/drawing/2014/main" id="{338D0230-8FDD-9A3A-3055-168CE94371C1}"/>
              </a:ext>
            </a:extLst>
          </p:cNvPr>
          <p:cNvSpPr txBox="1"/>
          <p:nvPr/>
        </p:nvSpPr>
        <p:spPr>
          <a:xfrm>
            <a:off x="615042" y="1299896"/>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Transaction Processing</a:t>
            </a:r>
          </a:p>
        </p:txBody>
      </p:sp>
      <p:sp>
        <p:nvSpPr>
          <p:cNvPr id="7" name="矩形: 圆角 6">
            <a:extLst>
              <a:ext uri="{FF2B5EF4-FFF2-40B4-BE49-F238E27FC236}">
                <a16:creationId xmlns:a16="http://schemas.microsoft.com/office/drawing/2014/main" id="{C25283A1-1AC9-A35B-380F-40564DF32B46}"/>
              </a:ext>
            </a:extLst>
          </p:cNvPr>
          <p:cNvSpPr txBox="1"/>
          <p:nvPr/>
        </p:nvSpPr>
        <p:spPr>
          <a:xfrm>
            <a:off x="615042" y="4062468"/>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Storage Optimization</a:t>
            </a:r>
          </a:p>
        </p:txBody>
      </p:sp>
      <p:sp>
        <p:nvSpPr>
          <p:cNvPr id="20" name="文本框 19">
            <a:extLst>
              <a:ext uri="{FF2B5EF4-FFF2-40B4-BE49-F238E27FC236}">
                <a16:creationId xmlns:a16="http://schemas.microsoft.com/office/drawing/2014/main" id="{28A1091A-DFE8-D2A4-B7CA-9BB150F94212}"/>
              </a:ext>
            </a:extLst>
          </p:cNvPr>
          <p:cNvSpPr txBox="1"/>
          <p:nvPr/>
        </p:nvSpPr>
        <p:spPr>
          <a:xfrm>
            <a:off x="543042" y="4871872"/>
            <a:ext cx="11219543" cy="1754326"/>
          </a:xfrm>
          <a:prstGeom prst="rect">
            <a:avLst/>
          </a:prstGeom>
          <a:noFill/>
        </p:spPr>
        <p:txBody>
          <a:bodyPr wrap="square">
            <a:spAutoFit/>
          </a:bodyPr>
          <a:lstStyle/>
          <a:p>
            <a:r>
              <a:rPr lang="en-US" altLang="zh-CN" b="1" dirty="0"/>
              <a:t>VLDB’24</a:t>
            </a:r>
            <a:r>
              <a:rPr lang="en-US" altLang="zh-CN" dirty="0"/>
              <a:t> </a:t>
            </a:r>
            <a:r>
              <a:rPr lang="en-US" altLang="zh-CN" dirty="0" err="1"/>
              <a:t>FluidKV</a:t>
            </a:r>
            <a:r>
              <a:rPr lang="en-US" altLang="zh-CN" dirty="0"/>
              <a:t>: Seamlessly Bridging the Gap between Indexing Performance and Memory-Footprint on Ultra-Fast Storage (</a:t>
            </a:r>
            <a:r>
              <a:rPr lang="en-US" altLang="zh-CN" b="1" dirty="0">
                <a:solidFill>
                  <a:srgbClr val="0052D9"/>
                </a:solidFill>
              </a:rPr>
              <a:t>E3 session: Tue 15:30~17:40</a:t>
            </a:r>
            <a:r>
              <a:rPr lang="en-US" altLang="zh-CN" dirty="0"/>
              <a:t>)</a:t>
            </a:r>
            <a:endParaRPr lang="en-US" altLang="zh-CN" b="1" dirty="0"/>
          </a:p>
          <a:p>
            <a:r>
              <a:rPr lang="en-US" altLang="zh-CN" b="1" dirty="0"/>
              <a:t>SIGMOD’24</a:t>
            </a:r>
            <a:r>
              <a:rPr lang="en-US" altLang="zh-CN" dirty="0"/>
              <a:t> SALI: A Scalable Adaptive Learned Index Framework based on Probability Models</a:t>
            </a:r>
          </a:p>
          <a:p>
            <a:r>
              <a:rPr lang="en-US" altLang="zh-CN" b="1" dirty="0"/>
              <a:t>SIGMOD’24</a:t>
            </a:r>
            <a:r>
              <a:rPr lang="en-US" altLang="zh-CN" dirty="0"/>
              <a:t> Homomorphic Compression: Making Text Processing on Compression Unlimited</a:t>
            </a:r>
          </a:p>
          <a:p>
            <a:r>
              <a:rPr lang="en-US" altLang="zh-CN" b="1" dirty="0"/>
              <a:t>ICDE’24 </a:t>
            </a:r>
            <a:r>
              <a:rPr lang="zh-CN" altLang="en-US" dirty="0"/>
              <a:t>IndeXY: A Framework for Constructing Indexes Larger than Memory</a:t>
            </a:r>
            <a:endParaRPr lang="en-US" altLang="zh-CN" dirty="0"/>
          </a:p>
          <a:p>
            <a:r>
              <a:rPr lang="en-US" altLang="zh-CN" b="1" dirty="0"/>
              <a:t>TKDE’24</a:t>
            </a:r>
            <a:r>
              <a:rPr lang="en-US" altLang="zh-CN" dirty="0"/>
              <a:t> G-Learned Index: Enabling Efficient Learned Index on GPU</a:t>
            </a:r>
          </a:p>
        </p:txBody>
      </p:sp>
      <p:sp>
        <p:nvSpPr>
          <p:cNvPr id="22" name="文本框 21">
            <a:extLst>
              <a:ext uri="{FF2B5EF4-FFF2-40B4-BE49-F238E27FC236}">
                <a16:creationId xmlns:a16="http://schemas.microsoft.com/office/drawing/2014/main" id="{7A261E76-B5AA-9C46-76CE-6E1ED0AEA9C7}"/>
              </a:ext>
            </a:extLst>
          </p:cNvPr>
          <p:cNvSpPr txBox="1"/>
          <p:nvPr/>
        </p:nvSpPr>
        <p:spPr>
          <a:xfrm>
            <a:off x="543042" y="2065379"/>
            <a:ext cx="11648958" cy="1754326"/>
          </a:xfrm>
          <a:prstGeom prst="rect">
            <a:avLst/>
          </a:prstGeom>
          <a:noFill/>
        </p:spPr>
        <p:txBody>
          <a:bodyPr wrap="square">
            <a:spAutoFit/>
          </a:bodyPr>
          <a:lstStyle/>
          <a:p>
            <a:r>
              <a:rPr lang="en-US" altLang="zh-CN" b="1" dirty="0"/>
              <a:t>VLDB’24 </a:t>
            </a:r>
            <a:r>
              <a:rPr lang="en-US" altLang="zh-CN" dirty="0"/>
              <a:t>The Art of Latency Hiding in Modern Database Engines (</a:t>
            </a:r>
            <a:r>
              <a:rPr lang="en-US" altLang="zh-CN" b="1" dirty="0">
                <a:solidFill>
                  <a:srgbClr val="0052D9"/>
                </a:solidFill>
              </a:rPr>
              <a:t>C4 session: Wed 11:00~12:30</a:t>
            </a:r>
            <a:r>
              <a:rPr lang="en-US" altLang="zh-CN" dirty="0"/>
              <a:t>)</a:t>
            </a:r>
          </a:p>
          <a:p>
            <a:r>
              <a:rPr lang="en-US" altLang="zh-CN" b="1" dirty="0"/>
              <a:t>VLDB’23</a:t>
            </a:r>
            <a:r>
              <a:rPr lang="en-US" altLang="zh-CN" dirty="0"/>
              <a:t> Efficient Black-Box Checking of Snapshot Isolation in Databases</a:t>
            </a:r>
          </a:p>
          <a:p>
            <a:r>
              <a:rPr lang="en-US" altLang="zh-CN" b="1" dirty="0"/>
              <a:t>VLDB’23 </a:t>
            </a:r>
            <a:r>
              <a:rPr lang="en-US" altLang="zh-CN" dirty="0"/>
              <a:t>Online Schema Evolution is (Almost) Free for Snapshot Databases</a:t>
            </a:r>
          </a:p>
          <a:p>
            <a:r>
              <a:rPr lang="en-US" altLang="zh-CN" b="1" dirty="0"/>
              <a:t>VLDBJ’23 </a:t>
            </a:r>
            <a:r>
              <a:rPr lang="en-US" altLang="zh-CN" dirty="0" err="1"/>
              <a:t>RCBench</a:t>
            </a:r>
            <a:r>
              <a:rPr lang="en-US" altLang="zh-CN" dirty="0"/>
              <a:t>: an RDMA-enabled transaction framework for analyzing concurrency control algorithms</a:t>
            </a:r>
            <a:endParaRPr lang="en-US" altLang="zh-CN" b="1" dirty="0"/>
          </a:p>
          <a:p>
            <a:r>
              <a:rPr lang="en-US" altLang="zh-CN" b="1" dirty="0"/>
              <a:t>ICDE’24</a:t>
            </a:r>
            <a:r>
              <a:rPr lang="en-US" altLang="zh-CN" dirty="0"/>
              <a:t> </a:t>
            </a:r>
            <a:r>
              <a:rPr lang="zh-CN" altLang="en-US" dirty="0"/>
              <a:t>Lion: Minimizing Distributed Transactions through Adaptive Replica Provision</a:t>
            </a:r>
            <a:endParaRPr lang="en-US" altLang="zh-CN" dirty="0"/>
          </a:p>
          <a:p>
            <a:r>
              <a:rPr lang="en-US" altLang="zh-CN" b="1" dirty="0"/>
              <a:t>TKDE’23</a:t>
            </a:r>
            <a:r>
              <a:rPr lang="en-US" altLang="zh-CN" dirty="0"/>
              <a:t> Efficiently Supporting Multi-Level Serializability in Decentralized Database Systems</a:t>
            </a:r>
            <a:endParaRPr lang="zh-CN" altLang="en-US" dirty="0"/>
          </a:p>
        </p:txBody>
      </p:sp>
      <p:pic>
        <p:nvPicPr>
          <p:cNvPr id="2050" name="Picture 2" descr="University of Texas at Austin - Wikipedia">
            <a:extLst>
              <a:ext uri="{FF2B5EF4-FFF2-40B4-BE49-F238E27FC236}">
                <a16:creationId xmlns:a16="http://schemas.microsoft.com/office/drawing/2014/main" id="{6D45ED59-A49A-463B-F358-E154A6864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061" y="3877504"/>
            <a:ext cx="882876" cy="8828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enzhen University - Wikipedia">
            <a:extLst>
              <a:ext uri="{FF2B5EF4-FFF2-40B4-BE49-F238E27FC236}">
                <a16:creationId xmlns:a16="http://schemas.microsoft.com/office/drawing/2014/main" id="{C9373E32-BB6F-E3BF-BDEE-0C95B9277C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2575" y="1175748"/>
            <a:ext cx="849705" cy="84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51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2020105"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Contact us</a:t>
            </a:r>
          </a:p>
        </p:txBody>
      </p:sp>
      <p:sp>
        <p:nvSpPr>
          <p:cNvPr id="14" name="文本框 13">
            <a:extLst>
              <a:ext uri="{FF2B5EF4-FFF2-40B4-BE49-F238E27FC236}">
                <a16:creationId xmlns:a16="http://schemas.microsoft.com/office/drawing/2014/main" id="{72DCDD53-9C1A-628B-7D8B-780B27967F79}"/>
              </a:ext>
            </a:extLst>
          </p:cNvPr>
          <p:cNvSpPr txBox="1"/>
          <p:nvPr/>
        </p:nvSpPr>
        <p:spPr>
          <a:xfrm>
            <a:off x="1282482" y="5591239"/>
            <a:ext cx="6093912" cy="369332"/>
          </a:xfrm>
          <a:prstGeom prst="rect">
            <a:avLst/>
          </a:prstGeom>
          <a:noFill/>
        </p:spPr>
        <p:txBody>
          <a:bodyPr wrap="square">
            <a:spAutoFit/>
          </a:bodyPr>
          <a:lstStyle/>
          <a:p>
            <a:r>
              <a:rPr lang="zh-CN" altLang="en-US" dirty="0"/>
              <a:t>https://join.qq.com/qingyun.html</a:t>
            </a:r>
          </a:p>
        </p:txBody>
      </p:sp>
      <p:sp>
        <p:nvSpPr>
          <p:cNvPr id="15" name="文本框 14">
            <a:extLst>
              <a:ext uri="{FF2B5EF4-FFF2-40B4-BE49-F238E27FC236}">
                <a16:creationId xmlns:a16="http://schemas.microsoft.com/office/drawing/2014/main" id="{8DAA8C33-DF21-C642-3D77-77932E75E29E}"/>
              </a:ext>
            </a:extLst>
          </p:cNvPr>
          <p:cNvSpPr txBox="1"/>
          <p:nvPr/>
        </p:nvSpPr>
        <p:spPr>
          <a:xfrm>
            <a:off x="255631" y="5082770"/>
            <a:ext cx="6093912" cy="369332"/>
          </a:xfrm>
          <a:prstGeom prst="rect">
            <a:avLst/>
          </a:prstGeom>
          <a:noFill/>
        </p:spPr>
        <p:txBody>
          <a:bodyPr wrap="square">
            <a:spAutoFit/>
          </a:bodyPr>
          <a:lstStyle/>
          <a:p>
            <a:r>
              <a:rPr lang="en-US" altLang="zh-CN" dirty="0"/>
              <a:t>Qing Yun Plan (High-level Job Position for Graduates)</a:t>
            </a:r>
            <a:endParaRPr lang="zh-CN" altLang="en-US" dirty="0"/>
          </a:p>
        </p:txBody>
      </p:sp>
      <p:sp>
        <p:nvSpPr>
          <p:cNvPr id="18" name="文本框 17">
            <a:extLst>
              <a:ext uri="{FF2B5EF4-FFF2-40B4-BE49-F238E27FC236}">
                <a16:creationId xmlns:a16="http://schemas.microsoft.com/office/drawing/2014/main" id="{18C3EF8B-31C3-93C0-A305-9A5CCC2C70A9}"/>
              </a:ext>
            </a:extLst>
          </p:cNvPr>
          <p:cNvSpPr txBox="1"/>
          <p:nvPr/>
        </p:nvSpPr>
        <p:spPr>
          <a:xfrm>
            <a:off x="7897809" y="5281368"/>
            <a:ext cx="2260277" cy="369332"/>
          </a:xfrm>
          <a:prstGeom prst="rect">
            <a:avLst/>
          </a:prstGeom>
          <a:noFill/>
        </p:spPr>
        <p:txBody>
          <a:bodyPr wrap="square">
            <a:spAutoFit/>
          </a:bodyPr>
          <a:lstStyle/>
          <a:p>
            <a:r>
              <a:rPr lang="en-US" altLang="zh-CN" dirty="0"/>
              <a:t>WeChat</a:t>
            </a:r>
            <a:endParaRPr lang="zh-CN" altLang="en-US" dirty="0"/>
          </a:p>
        </p:txBody>
      </p:sp>
      <p:pic>
        <p:nvPicPr>
          <p:cNvPr id="21" name="图片 20" descr="QR 代码&#10;&#10;描述已自动生成">
            <a:extLst>
              <a:ext uri="{FF2B5EF4-FFF2-40B4-BE49-F238E27FC236}">
                <a16:creationId xmlns:a16="http://schemas.microsoft.com/office/drawing/2014/main" id="{EBDD694A-A0A7-E78D-8BFB-16C08169A014}"/>
              </a:ext>
            </a:extLst>
          </p:cNvPr>
          <p:cNvPicPr>
            <a:picLocks noChangeAspect="1"/>
          </p:cNvPicPr>
          <p:nvPr/>
        </p:nvPicPr>
        <p:blipFill>
          <a:blip r:embed="rId3"/>
          <a:stretch>
            <a:fillRect/>
          </a:stretch>
        </p:blipFill>
        <p:spPr>
          <a:xfrm>
            <a:off x="1666578" y="2308196"/>
            <a:ext cx="2475979" cy="2464244"/>
          </a:xfrm>
          <a:prstGeom prst="rect">
            <a:avLst/>
          </a:prstGeom>
        </p:spPr>
      </p:pic>
      <p:pic>
        <p:nvPicPr>
          <p:cNvPr id="24" name="图片 23" descr="QR 代码&#10;&#10;描述已自动生成">
            <a:extLst>
              <a:ext uri="{FF2B5EF4-FFF2-40B4-BE49-F238E27FC236}">
                <a16:creationId xmlns:a16="http://schemas.microsoft.com/office/drawing/2014/main" id="{0CEA26B2-CA69-7FE8-3767-3D6E221AF2AB}"/>
              </a:ext>
            </a:extLst>
          </p:cNvPr>
          <p:cNvPicPr>
            <a:picLocks noChangeAspect="1"/>
          </p:cNvPicPr>
          <p:nvPr/>
        </p:nvPicPr>
        <p:blipFill>
          <a:blip r:embed="rId4"/>
          <a:stretch>
            <a:fillRect/>
          </a:stretch>
        </p:blipFill>
        <p:spPr>
          <a:xfrm>
            <a:off x="7140954" y="2308196"/>
            <a:ext cx="2455833" cy="2464243"/>
          </a:xfrm>
          <a:prstGeom prst="rect">
            <a:avLst/>
          </a:prstGeom>
        </p:spPr>
      </p:pic>
      <p:sp>
        <p:nvSpPr>
          <p:cNvPr id="25" name="文本框 24">
            <a:extLst>
              <a:ext uri="{FF2B5EF4-FFF2-40B4-BE49-F238E27FC236}">
                <a16:creationId xmlns:a16="http://schemas.microsoft.com/office/drawing/2014/main" id="{0DD9396C-B9F0-7D79-0F83-F45BF543D923}"/>
              </a:ext>
            </a:extLst>
          </p:cNvPr>
          <p:cNvSpPr txBox="1"/>
          <p:nvPr/>
        </p:nvSpPr>
        <p:spPr>
          <a:xfrm>
            <a:off x="4489687" y="1344798"/>
            <a:ext cx="2948184" cy="369332"/>
          </a:xfrm>
          <a:prstGeom prst="rect">
            <a:avLst/>
          </a:prstGeom>
          <a:noFill/>
        </p:spPr>
        <p:txBody>
          <a:bodyPr wrap="square">
            <a:spAutoFit/>
          </a:bodyPr>
          <a:lstStyle/>
          <a:p>
            <a:r>
              <a:rPr lang="en-US" altLang="zh-CN" dirty="0"/>
              <a:t>axingguchen@tencent.com</a:t>
            </a:r>
            <a:endParaRPr lang="zh-CN" altLang="en-US" dirty="0"/>
          </a:p>
        </p:txBody>
      </p:sp>
      <p:pic>
        <p:nvPicPr>
          <p:cNvPr id="27" name="图片 26" descr="徽标&#10;&#10;描述已自动生成">
            <a:extLst>
              <a:ext uri="{FF2B5EF4-FFF2-40B4-BE49-F238E27FC236}">
                <a16:creationId xmlns:a16="http://schemas.microsoft.com/office/drawing/2014/main" id="{5FE7B870-DD6B-64AE-8C9C-711B801DA7F1}"/>
              </a:ext>
            </a:extLst>
          </p:cNvPr>
          <p:cNvPicPr>
            <a:picLocks noChangeAspect="1"/>
          </p:cNvPicPr>
          <p:nvPr/>
        </p:nvPicPr>
        <p:blipFill>
          <a:blip r:embed="rId5"/>
          <a:stretch>
            <a:fillRect/>
          </a:stretch>
        </p:blipFill>
        <p:spPr>
          <a:xfrm>
            <a:off x="9785142" y="5775905"/>
            <a:ext cx="2248752" cy="999445"/>
          </a:xfrm>
          <a:prstGeom prst="rect">
            <a:avLst/>
          </a:prstGeom>
        </p:spPr>
      </p:pic>
    </p:spTree>
    <p:extLst>
      <p:ext uri="{BB962C8B-B14F-4D97-AF65-F5344CB8AC3E}">
        <p14:creationId xmlns:p14="http://schemas.microsoft.com/office/powerpoint/2010/main" val="3660279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sp>
        <p:nvSpPr>
          <p:cNvPr id="24" name="标题 2">
            <a:extLst>
              <a:ext uri="{FF2B5EF4-FFF2-40B4-BE49-F238E27FC236}">
                <a16:creationId xmlns:a16="http://schemas.microsoft.com/office/drawing/2014/main" id="{A4C9E7B1-B55D-43EA-84BE-D5057D52C70D}"/>
              </a:ext>
            </a:extLst>
          </p:cNvPr>
          <p:cNvSpPr txBox="1">
            <a:spLocks/>
          </p:cNvSpPr>
          <p:nvPr/>
        </p:nvSpPr>
        <p:spPr>
          <a:xfrm>
            <a:off x="0" y="2690755"/>
            <a:ext cx="12191999" cy="522519"/>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rPr>
              <a:t>Thanks</a:t>
            </a:r>
            <a:endParaRPr lang="zh-CN" altLang="en-US"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791B2FE8-DA79-6E46-9E83-0E74FB0D35BF}"/>
              </a:ext>
            </a:extLst>
          </p:cNvPr>
          <p:cNvPicPr>
            <a:picLocks noChangeAspect="1"/>
          </p:cNvPicPr>
          <p:nvPr/>
        </p:nvPicPr>
        <p:blipFill>
          <a:blip r:embed="rId4"/>
          <a:stretch>
            <a:fillRect/>
          </a:stretch>
        </p:blipFill>
        <p:spPr>
          <a:xfrm>
            <a:off x="714381" y="363432"/>
            <a:ext cx="1241328" cy="589851"/>
          </a:xfrm>
          <a:prstGeom prst="rect">
            <a:avLst/>
          </a:prstGeom>
        </p:spPr>
      </p:pic>
      <p:sp>
        <p:nvSpPr>
          <p:cNvPr id="2" name="文本框 1">
            <a:extLst>
              <a:ext uri="{FF2B5EF4-FFF2-40B4-BE49-F238E27FC236}">
                <a16:creationId xmlns:a16="http://schemas.microsoft.com/office/drawing/2014/main" id="{A88C00FA-B5D2-FE82-5156-0A7E287828F4}"/>
              </a:ext>
            </a:extLst>
          </p:cNvPr>
          <p:cNvSpPr txBox="1"/>
          <p:nvPr/>
        </p:nvSpPr>
        <p:spPr>
          <a:xfrm>
            <a:off x="4560832" y="4957220"/>
            <a:ext cx="2892138" cy="738664"/>
          </a:xfrm>
          <a:prstGeom prst="rect">
            <a:avLst/>
          </a:prstGeom>
          <a:noFill/>
        </p:spPr>
        <p:txBody>
          <a:bodyPr wrap="none" rtlCol="0">
            <a:spAutoFit/>
          </a:bodyPr>
          <a:lstStyle/>
          <a:p>
            <a:pPr algn="ctr"/>
            <a:r>
              <a:rPr lang="en-US" altLang="zh-CN" sz="2400" dirty="0">
                <a:solidFill>
                  <a:schemeClr val="bg1"/>
                </a:solidFill>
              </a:rPr>
              <a:t>Yuxing Chen</a:t>
            </a:r>
          </a:p>
          <a:p>
            <a:pPr algn="ctr"/>
            <a:r>
              <a:rPr lang="en-US" altLang="zh-CN" dirty="0">
                <a:solidFill>
                  <a:schemeClr val="bg1"/>
                </a:solidFill>
              </a:rPr>
              <a:t>axingguchen@tencent.com</a:t>
            </a:r>
            <a:endParaRPr lang="zh-CN" altLang="en-US" dirty="0">
              <a:solidFill>
                <a:schemeClr val="bg1"/>
              </a:solidFill>
            </a:endParaRPr>
          </a:p>
        </p:txBody>
      </p:sp>
    </p:spTree>
    <p:extLst>
      <p:ext uri="{BB962C8B-B14F-4D97-AF65-F5344CB8AC3E}">
        <p14:creationId xmlns:p14="http://schemas.microsoft.com/office/powerpoint/2010/main" val="130839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2408032"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Place to visit</a:t>
            </a:r>
          </a:p>
        </p:txBody>
      </p:sp>
      <p:pic>
        <p:nvPicPr>
          <p:cNvPr id="9" name="图片 8" descr="河边的城市景色&#10;&#10;描述已自动生成">
            <a:extLst>
              <a:ext uri="{FF2B5EF4-FFF2-40B4-BE49-F238E27FC236}">
                <a16:creationId xmlns:a16="http://schemas.microsoft.com/office/drawing/2014/main" id="{1546F9B6-D0A4-C7A2-2467-F31324428016}"/>
              </a:ext>
            </a:extLst>
          </p:cNvPr>
          <p:cNvPicPr>
            <a:picLocks noChangeAspect="1"/>
          </p:cNvPicPr>
          <p:nvPr/>
        </p:nvPicPr>
        <p:blipFill>
          <a:blip r:embed="rId3"/>
          <a:stretch>
            <a:fillRect/>
          </a:stretch>
        </p:blipFill>
        <p:spPr>
          <a:xfrm>
            <a:off x="434700" y="1346405"/>
            <a:ext cx="2897223" cy="1928799"/>
          </a:xfrm>
          <a:prstGeom prst="rect">
            <a:avLst/>
          </a:prstGeom>
        </p:spPr>
      </p:pic>
      <p:pic>
        <p:nvPicPr>
          <p:cNvPr id="12" name="图片 11" descr="建筑旁的树&#10;&#10;描述已自动生成">
            <a:extLst>
              <a:ext uri="{FF2B5EF4-FFF2-40B4-BE49-F238E27FC236}">
                <a16:creationId xmlns:a16="http://schemas.microsoft.com/office/drawing/2014/main" id="{9B7982B6-F27B-B4AF-A373-E1B839763FFD}"/>
              </a:ext>
            </a:extLst>
          </p:cNvPr>
          <p:cNvPicPr>
            <a:picLocks noChangeAspect="1"/>
          </p:cNvPicPr>
          <p:nvPr/>
        </p:nvPicPr>
        <p:blipFill>
          <a:blip r:embed="rId4"/>
          <a:stretch>
            <a:fillRect/>
          </a:stretch>
        </p:blipFill>
        <p:spPr>
          <a:xfrm flipH="1">
            <a:off x="4188216" y="1346405"/>
            <a:ext cx="2563313" cy="1922485"/>
          </a:xfrm>
          <a:prstGeom prst="rect">
            <a:avLst/>
          </a:prstGeom>
        </p:spPr>
      </p:pic>
      <p:pic>
        <p:nvPicPr>
          <p:cNvPr id="15" name="图片 14" descr="水里有许多船&#10;&#10;描述已自动生成">
            <a:extLst>
              <a:ext uri="{FF2B5EF4-FFF2-40B4-BE49-F238E27FC236}">
                <a16:creationId xmlns:a16="http://schemas.microsoft.com/office/drawing/2014/main" id="{1FC46E3C-414B-B8BA-C2C0-AE353B061CB1}"/>
              </a:ext>
            </a:extLst>
          </p:cNvPr>
          <p:cNvPicPr>
            <a:picLocks noChangeAspect="1"/>
          </p:cNvPicPr>
          <p:nvPr/>
        </p:nvPicPr>
        <p:blipFill>
          <a:blip r:embed="rId5"/>
          <a:stretch>
            <a:fillRect/>
          </a:stretch>
        </p:blipFill>
        <p:spPr>
          <a:xfrm>
            <a:off x="7715837" y="1352719"/>
            <a:ext cx="3844970" cy="1922485"/>
          </a:xfrm>
          <a:prstGeom prst="rect">
            <a:avLst/>
          </a:prstGeom>
        </p:spPr>
      </p:pic>
      <p:sp>
        <p:nvSpPr>
          <p:cNvPr id="16" name="文本框 15">
            <a:extLst>
              <a:ext uri="{FF2B5EF4-FFF2-40B4-BE49-F238E27FC236}">
                <a16:creationId xmlns:a16="http://schemas.microsoft.com/office/drawing/2014/main" id="{753A08BF-E3A2-8745-0093-19DA2496AD53}"/>
              </a:ext>
            </a:extLst>
          </p:cNvPr>
          <p:cNvSpPr txBox="1"/>
          <p:nvPr/>
        </p:nvSpPr>
        <p:spPr>
          <a:xfrm>
            <a:off x="983111" y="3429000"/>
            <a:ext cx="2110817" cy="369332"/>
          </a:xfrm>
          <a:prstGeom prst="rect">
            <a:avLst/>
          </a:prstGeom>
          <a:noFill/>
        </p:spPr>
        <p:txBody>
          <a:bodyPr wrap="square">
            <a:spAutoFit/>
          </a:bodyPr>
          <a:lstStyle/>
          <a:p>
            <a:r>
              <a:rPr lang="en-US" altLang="zh-CN" dirty="0"/>
              <a:t>Canton Tower (25$)</a:t>
            </a:r>
            <a:endParaRPr lang="zh-CN" altLang="en-US" dirty="0"/>
          </a:p>
        </p:txBody>
      </p:sp>
      <p:sp>
        <p:nvSpPr>
          <p:cNvPr id="17" name="文本框 16">
            <a:extLst>
              <a:ext uri="{FF2B5EF4-FFF2-40B4-BE49-F238E27FC236}">
                <a16:creationId xmlns:a16="http://schemas.microsoft.com/office/drawing/2014/main" id="{131DCDAB-93F1-EE8E-C88D-E10B9A19FD92}"/>
              </a:ext>
            </a:extLst>
          </p:cNvPr>
          <p:cNvSpPr txBox="1"/>
          <p:nvPr/>
        </p:nvSpPr>
        <p:spPr>
          <a:xfrm>
            <a:off x="4569673" y="3429000"/>
            <a:ext cx="1800398" cy="369332"/>
          </a:xfrm>
          <a:prstGeom prst="rect">
            <a:avLst/>
          </a:prstGeom>
          <a:noFill/>
        </p:spPr>
        <p:txBody>
          <a:bodyPr wrap="square">
            <a:spAutoFit/>
          </a:bodyPr>
          <a:lstStyle/>
          <a:p>
            <a:r>
              <a:rPr lang="en-US" altLang="zh-CN" dirty="0" err="1"/>
              <a:t>Shamian</a:t>
            </a:r>
            <a:r>
              <a:rPr lang="en-US" altLang="zh-CN" dirty="0"/>
              <a:t> Island</a:t>
            </a:r>
            <a:endParaRPr lang="zh-CN" altLang="en-US" dirty="0"/>
          </a:p>
        </p:txBody>
      </p:sp>
      <p:sp>
        <p:nvSpPr>
          <p:cNvPr id="18" name="文本框 17">
            <a:extLst>
              <a:ext uri="{FF2B5EF4-FFF2-40B4-BE49-F238E27FC236}">
                <a16:creationId xmlns:a16="http://schemas.microsoft.com/office/drawing/2014/main" id="{37F9E61B-2E0C-ADBB-99E7-212CEB8028C8}"/>
              </a:ext>
            </a:extLst>
          </p:cNvPr>
          <p:cNvSpPr txBox="1"/>
          <p:nvPr/>
        </p:nvSpPr>
        <p:spPr>
          <a:xfrm>
            <a:off x="8305195" y="3432163"/>
            <a:ext cx="3156120" cy="369332"/>
          </a:xfrm>
          <a:prstGeom prst="rect">
            <a:avLst/>
          </a:prstGeom>
          <a:noFill/>
        </p:spPr>
        <p:txBody>
          <a:bodyPr wrap="square">
            <a:spAutoFit/>
          </a:bodyPr>
          <a:lstStyle/>
          <a:p>
            <a:r>
              <a:rPr lang="en-US" altLang="zh-CN" dirty="0"/>
              <a:t>Pearl River Night Cruise (20$)</a:t>
            </a:r>
            <a:endParaRPr lang="zh-CN" altLang="en-US" dirty="0"/>
          </a:p>
        </p:txBody>
      </p:sp>
      <p:pic>
        <p:nvPicPr>
          <p:cNvPr id="1032" name="Picture 8" descr="廣州北京路步行街改造升級後重開- 神州- 香港文匯網">
            <a:extLst>
              <a:ext uri="{FF2B5EF4-FFF2-40B4-BE49-F238E27FC236}">
                <a16:creationId xmlns:a16="http://schemas.microsoft.com/office/drawing/2014/main" id="{AED397B3-1DB9-7D0C-631B-5B8B929A1D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553" y="4140645"/>
            <a:ext cx="2857370" cy="190145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CF9B3B8E-6250-DC0D-ECB1-EC8158DB8934}"/>
              </a:ext>
            </a:extLst>
          </p:cNvPr>
          <p:cNvSpPr txBox="1"/>
          <p:nvPr/>
        </p:nvSpPr>
        <p:spPr>
          <a:xfrm>
            <a:off x="-424588" y="7782924"/>
            <a:ext cx="3093927" cy="369332"/>
          </a:xfrm>
          <a:prstGeom prst="rect">
            <a:avLst/>
          </a:prstGeom>
          <a:noFill/>
        </p:spPr>
        <p:txBody>
          <a:bodyPr wrap="square">
            <a:spAutoFit/>
          </a:bodyPr>
          <a:lstStyle/>
          <a:p>
            <a:r>
              <a:rPr lang="en-US" altLang="zh-CN" dirty="0"/>
              <a:t>Beijing Road Shopping street</a:t>
            </a:r>
            <a:endParaRPr lang="zh-CN" altLang="en-US" dirty="0"/>
          </a:p>
        </p:txBody>
      </p:sp>
      <p:pic>
        <p:nvPicPr>
          <p:cNvPr id="1034" name="Picture 10" descr="容“顶流”赖赖床！广州动物园调整熊猫馆开放时间">
            <a:extLst>
              <a:ext uri="{FF2B5EF4-FFF2-40B4-BE49-F238E27FC236}">
                <a16:creationId xmlns:a16="http://schemas.microsoft.com/office/drawing/2014/main" id="{893B95AC-F4AB-2E9C-B9AF-C4D8EA5B8D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378" y="4140645"/>
            <a:ext cx="2857370" cy="190145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7A221DDE-429C-6857-6E87-1F502194CFEA}"/>
              </a:ext>
            </a:extLst>
          </p:cNvPr>
          <p:cNvSpPr txBox="1"/>
          <p:nvPr/>
        </p:nvSpPr>
        <p:spPr>
          <a:xfrm>
            <a:off x="412608" y="6199742"/>
            <a:ext cx="3251821" cy="369332"/>
          </a:xfrm>
          <a:prstGeom prst="rect">
            <a:avLst/>
          </a:prstGeom>
          <a:noFill/>
        </p:spPr>
        <p:txBody>
          <a:bodyPr wrap="square">
            <a:spAutoFit/>
          </a:bodyPr>
          <a:lstStyle/>
          <a:p>
            <a:r>
              <a:rPr lang="en-US" altLang="zh-CN" dirty="0"/>
              <a:t>Beijing Road Shopping Street</a:t>
            </a:r>
            <a:endParaRPr lang="zh-CN" altLang="en-US" dirty="0"/>
          </a:p>
        </p:txBody>
      </p:sp>
      <p:sp>
        <p:nvSpPr>
          <p:cNvPr id="21" name="文本框 20">
            <a:extLst>
              <a:ext uri="{FF2B5EF4-FFF2-40B4-BE49-F238E27FC236}">
                <a16:creationId xmlns:a16="http://schemas.microsoft.com/office/drawing/2014/main" id="{D92B97BC-0389-8EE9-23E6-F79C77168EAC}"/>
              </a:ext>
            </a:extLst>
          </p:cNvPr>
          <p:cNvSpPr txBox="1"/>
          <p:nvPr/>
        </p:nvSpPr>
        <p:spPr>
          <a:xfrm>
            <a:off x="4507583" y="6199742"/>
            <a:ext cx="1892960" cy="369332"/>
          </a:xfrm>
          <a:prstGeom prst="rect">
            <a:avLst/>
          </a:prstGeom>
          <a:noFill/>
        </p:spPr>
        <p:txBody>
          <a:bodyPr wrap="square">
            <a:spAutoFit/>
          </a:bodyPr>
          <a:lstStyle/>
          <a:p>
            <a:r>
              <a:rPr lang="en-US" altLang="zh-CN" dirty="0"/>
              <a:t>Guangzhou Zoo</a:t>
            </a:r>
            <a:endParaRPr lang="zh-CN" altLang="en-US" dirty="0"/>
          </a:p>
        </p:txBody>
      </p:sp>
      <p:pic>
        <p:nvPicPr>
          <p:cNvPr id="1036" name="Picture 12">
            <a:extLst>
              <a:ext uri="{FF2B5EF4-FFF2-40B4-BE49-F238E27FC236}">
                <a16:creationId xmlns:a16="http://schemas.microsoft.com/office/drawing/2014/main" id="{D4A2FBF5-A41D-2C94-7BE1-0BCAF20BBA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2837" y="4161681"/>
            <a:ext cx="3376975" cy="1901450"/>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80E75CC4-DB99-9A8A-7EBC-995655816117}"/>
              </a:ext>
            </a:extLst>
          </p:cNvPr>
          <p:cNvSpPr txBox="1"/>
          <p:nvPr/>
        </p:nvSpPr>
        <p:spPr>
          <a:xfrm>
            <a:off x="8917895" y="6199742"/>
            <a:ext cx="1226858" cy="369332"/>
          </a:xfrm>
          <a:prstGeom prst="rect">
            <a:avLst/>
          </a:prstGeom>
          <a:noFill/>
        </p:spPr>
        <p:txBody>
          <a:bodyPr wrap="square">
            <a:spAutoFit/>
          </a:bodyPr>
          <a:lstStyle/>
          <a:p>
            <a:r>
              <a:rPr lang="en-US" altLang="zh-CN" dirty="0"/>
              <a:t>Museums</a:t>
            </a:r>
            <a:endParaRPr lang="zh-CN" altLang="en-US" dirty="0"/>
          </a:p>
        </p:txBody>
      </p:sp>
    </p:spTree>
    <p:extLst>
      <p:ext uri="{BB962C8B-B14F-4D97-AF65-F5344CB8AC3E}">
        <p14:creationId xmlns:p14="http://schemas.microsoft.com/office/powerpoint/2010/main" val="116431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0">
            <a:lum/>
            <a:extLst>
              <a:ext uri="{BEBA8EAE-BF5A-486C-A8C5-ECC9F3942E4B}">
                <a14:imgProps xmlns:a14="http://schemas.microsoft.com/office/drawing/2010/main">
                  <a14:imgLayer r:embed="rId21">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六边形 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7377BBA-1A3A-4297-A23E-6DAB65DD3CBB}"/>
              </a:ext>
            </a:extLst>
          </p:cNvPr>
          <p:cNvSpPr/>
          <p:nvPr/>
        </p:nvSpPr>
        <p:spPr>
          <a:xfrm rot="5400000">
            <a:off x="751871" y="1197557"/>
            <a:ext cx="5179625" cy="4465194"/>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23" name="图片 22">
            <a:extLst>
              <a:ext uri="{FF2B5EF4-FFF2-40B4-BE49-F238E27FC236}">
                <a16:creationId xmlns:a16="http://schemas.microsoft.com/office/drawing/2014/main" id="{EB96DCDD-00BA-5246-8D56-0AFBBE910E2D}"/>
              </a:ext>
            </a:extLst>
          </p:cNvPr>
          <p:cNvPicPr>
            <a:picLocks noChangeAspect="1"/>
          </p:cNvPicPr>
          <p:nvPr/>
        </p:nvPicPr>
        <p:blipFill>
          <a:blip r:embed="rId22"/>
          <a:stretch>
            <a:fillRect/>
          </a:stretch>
        </p:blipFill>
        <p:spPr>
          <a:xfrm>
            <a:off x="714381" y="363432"/>
            <a:ext cx="1241328" cy="589851"/>
          </a:xfrm>
          <a:prstGeom prst="rect">
            <a:avLst/>
          </a:prstGeom>
        </p:spPr>
      </p:pic>
      <p:pic>
        <p:nvPicPr>
          <p:cNvPr id="21" name="图片 14" descr="资源 8">
            <a:extLst>
              <a:ext uri="{FF2B5EF4-FFF2-40B4-BE49-F238E27FC236}">
                <a16:creationId xmlns:a16="http://schemas.microsoft.com/office/drawing/2014/main" id="{D77C0888-6C80-B543-8677-235F372290B5}"/>
              </a:ext>
            </a:extLst>
          </p:cNvPr>
          <p:cNvPicPr>
            <a:picLocks noChangeAspect="1"/>
          </p:cNvPicPr>
          <p:nvPr/>
        </p:nvPicPr>
        <p:blipFill>
          <a:blip r:embed="rId23"/>
          <a:stretch>
            <a:fillRect/>
          </a:stretch>
        </p:blipFill>
        <p:spPr>
          <a:xfrm>
            <a:off x="4711700" y="1101725"/>
            <a:ext cx="2992438" cy="663575"/>
          </a:xfrm>
          <a:prstGeom prst="rect">
            <a:avLst/>
          </a:prstGeom>
          <a:noFill/>
          <a:ln w="9525">
            <a:noFill/>
          </a:ln>
        </p:spPr>
      </p:pic>
      <p:grpSp>
        <p:nvGrpSpPr>
          <p:cNvPr id="24" name="组合 3">
            <a:extLst>
              <a:ext uri="{FF2B5EF4-FFF2-40B4-BE49-F238E27FC236}">
                <a16:creationId xmlns:a16="http://schemas.microsoft.com/office/drawing/2014/main" id="{DA20E21B-D09C-1440-B890-67AB0E43B668}"/>
              </a:ext>
            </a:extLst>
          </p:cNvPr>
          <p:cNvGrpSpPr/>
          <p:nvPr/>
        </p:nvGrpSpPr>
        <p:grpSpPr>
          <a:xfrm>
            <a:off x="1843088" y="1058228"/>
            <a:ext cx="8750771" cy="4874260"/>
            <a:chOff x="4481" y="1667"/>
            <a:chExt cx="13325" cy="7676"/>
          </a:xfrm>
        </p:grpSpPr>
        <p:sp>
          <p:nvSpPr>
            <p:cNvPr id="27" name="文本框 26">
              <a:extLst>
                <a:ext uri="{FF2B5EF4-FFF2-40B4-BE49-F238E27FC236}">
                  <a16:creationId xmlns:a16="http://schemas.microsoft.com/office/drawing/2014/main" id="{850D993F-D448-FC47-83DC-F0EB41097EE1}"/>
                </a:ext>
              </a:extLst>
            </p:cNvPr>
            <p:cNvSpPr txBox="1"/>
            <p:nvPr>
              <p:custDataLst>
                <p:tags r:id="rId1"/>
              </p:custDataLst>
            </p:nvPr>
          </p:nvSpPr>
          <p:spPr>
            <a:xfrm>
              <a:off x="6431"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Introduction</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28" name="文本框 27">
              <a:extLst>
                <a:ext uri="{FF2B5EF4-FFF2-40B4-BE49-F238E27FC236}">
                  <a16:creationId xmlns:a16="http://schemas.microsoft.com/office/drawing/2014/main" id="{BDDF1F35-73BE-0648-B50B-770815798155}"/>
                </a:ext>
              </a:extLst>
            </p:cNvPr>
            <p:cNvSpPr txBox="1"/>
            <p:nvPr>
              <p:custDataLst>
                <p:tags r:id="rId2"/>
              </p:custDataLst>
            </p:nvPr>
          </p:nvSpPr>
          <p:spPr>
            <a:xfrm>
              <a:off x="6431" y="5083"/>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Overview of Tencent Database Products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29" name="文本框 28">
              <a:extLst>
                <a:ext uri="{FF2B5EF4-FFF2-40B4-BE49-F238E27FC236}">
                  <a16:creationId xmlns:a16="http://schemas.microsoft.com/office/drawing/2014/main" id="{713B9475-E87F-C048-87FB-6DAC38CE8E19}"/>
                </a:ext>
              </a:extLst>
            </p:cNvPr>
            <p:cNvSpPr txBox="1"/>
            <p:nvPr>
              <p:custDataLst>
                <p:tags r:id="rId3"/>
              </p:custDataLst>
            </p:nvPr>
          </p:nvSpPr>
          <p:spPr>
            <a:xfrm>
              <a:off x="4552" y="4066"/>
              <a:ext cx="201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01</a:t>
              </a:r>
            </a:p>
          </p:txBody>
        </p:sp>
        <p:cxnSp>
          <p:nvCxnSpPr>
            <p:cNvPr id="30" name="直接连接符 2">
              <a:extLst>
                <a:ext uri="{FF2B5EF4-FFF2-40B4-BE49-F238E27FC236}">
                  <a16:creationId xmlns:a16="http://schemas.microsoft.com/office/drawing/2014/main" id="{1DE90784-8A35-6B4A-A1F9-331D26E4C206}"/>
                </a:ext>
              </a:extLst>
            </p:cNvPr>
            <p:cNvCxnSpPr>
              <a:cxnSpLocks/>
            </p:cNvCxnSpPr>
            <p:nvPr>
              <p:custDataLst>
                <p:tags r:id="rId4"/>
              </p:custDataLst>
            </p:nvPr>
          </p:nvCxnSpPr>
          <p:spPr>
            <a:xfrm>
              <a:off x="4688" y="6381"/>
              <a:ext cx="63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8A7B581-ADAE-AA4E-B1B0-BAFBAC86B787}"/>
                </a:ext>
              </a:extLst>
            </p:cNvPr>
            <p:cNvSpPr txBox="1"/>
            <p:nvPr>
              <p:custDataLst>
                <p:tags r:id="rId5"/>
              </p:custDataLst>
            </p:nvPr>
          </p:nvSpPr>
          <p:spPr>
            <a:xfrm>
              <a:off x="13453"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Applications</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32" name="文本框 31">
              <a:extLst>
                <a:ext uri="{FF2B5EF4-FFF2-40B4-BE49-F238E27FC236}">
                  <a16:creationId xmlns:a16="http://schemas.microsoft.com/office/drawing/2014/main" id="{262071C7-2928-C645-B7A0-3B53984C3A4A}"/>
                </a:ext>
              </a:extLst>
            </p:cNvPr>
            <p:cNvSpPr txBox="1"/>
            <p:nvPr>
              <p:custDataLst>
                <p:tags r:id="rId6"/>
              </p:custDataLst>
            </p:nvPr>
          </p:nvSpPr>
          <p:spPr>
            <a:xfrm>
              <a:off x="13453" y="5083"/>
              <a:ext cx="4353"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Cloud Native Database Architectural Innovations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3" name="文本框 32">
              <a:extLst>
                <a:ext uri="{FF2B5EF4-FFF2-40B4-BE49-F238E27FC236}">
                  <a16:creationId xmlns:a16="http://schemas.microsoft.com/office/drawing/2014/main" id="{D472580D-9023-6347-83F9-AFA9C6AA91E4}"/>
                </a:ext>
              </a:extLst>
            </p:cNvPr>
            <p:cNvSpPr txBox="1"/>
            <p:nvPr>
              <p:custDataLst>
                <p:tags r:id="rId7"/>
              </p:custDataLst>
            </p:nvPr>
          </p:nvSpPr>
          <p:spPr>
            <a:xfrm>
              <a:off x="11431" y="4065"/>
              <a:ext cx="2219" cy="1888"/>
            </a:xfrm>
            <a:prstGeom prst="rect">
              <a:avLst/>
            </a:prstGeom>
            <a:noFill/>
          </p:spPr>
          <p:txBody>
            <a:bodyPr wrap="none" rtlCol="0" anchor="ctr" anchorCtr="0">
              <a:spAutoFit/>
              <a:scene3d>
                <a:camera prst="orthographicFront"/>
                <a:lightRig rig="threePt" dir="t"/>
              </a:scene3d>
              <a:sp3d contourW="12700"/>
            </a:bodyPr>
            <a:lstStyle/>
            <a:p>
              <a:pP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02</a:t>
              </a:r>
            </a:p>
          </p:txBody>
        </p:sp>
        <p:cxnSp>
          <p:nvCxnSpPr>
            <p:cNvPr id="34" name="直接连接符 13">
              <a:extLst>
                <a:ext uri="{FF2B5EF4-FFF2-40B4-BE49-F238E27FC236}">
                  <a16:creationId xmlns:a16="http://schemas.microsoft.com/office/drawing/2014/main" id="{1096AB43-6BFF-D840-816A-0B19CF79E0F1}"/>
                </a:ext>
              </a:extLst>
            </p:cNvPr>
            <p:cNvCxnSpPr/>
            <p:nvPr>
              <p:custDataLst>
                <p:tags r:id="rId8"/>
              </p:custDataLst>
            </p:nvPr>
          </p:nvCxnSpPr>
          <p:spPr>
            <a:xfrm>
              <a:off x="11711" y="6381"/>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D1DC45E-F978-AF43-8026-10F7BCD66D8C}"/>
                </a:ext>
              </a:extLst>
            </p:cNvPr>
            <p:cNvSpPr txBox="1"/>
            <p:nvPr>
              <p:custDataLst>
                <p:tags r:id="rId9"/>
              </p:custDataLst>
            </p:nvPr>
          </p:nvSpPr>
          <p:spPr>
            <a:xfrm>
              <a:off x="6432" y="7114"/>
              <a:ext cx="4848"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Optimizations</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36" name="文本框 35">
              <a:extLst>
                <a:ext uri="{FF2B5EF4-FFF2-40B4-BE49-F238E27FC236}">
                  <a16:creationId xmlns:a16="http://schemas.microsoft.com/office/drawing/2014/main" id="{2F05744E-415F-F142-96E6-2E4D7632529E}"/>
                </a:ext>
              </a:extLst>
            </p:cNvPr>
            <p:cNvSpPr txBox="1"/>
            <p:nvPr>
              <p:custDataLst>
                <p:tags r:id="rId10"/>
              </p:custDataLst>
            </p:nvPr>
          </p:nvSpPr>
          <p:spPr>
            <a:xfrm>
              <a:off x="6432" y="8045"/>
              <a:ext cx="4655"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Features and Optimizations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7" name="文本框 36">
              <a:extLst>
                <a:ext uri="{FF2B5EF4-FFF2-40B4-BE49-F238E27FC236}">
                  <a16:creationId xmlns:a16="http://schemas.microsoft.com/office/drawing/2014/main" id="{1C87D9BD-6533-6745-AE9F-45309853DCF1}"/>
                </a:ext>
              </a:extLst>
            </p:cNvPr>
            <p:cNvSpPr txBox="1"/>
            <p:nvPr>
              <p:custDataLst>
                <p:tags r:id="rId11"/>
              </p:custDataLst>
            </p:nvPr>
          </p:nvSpPr>
          <p:spPr>
            <a:xfrm>
              <a:off x="4481" y="6978"/>
              <a:ext cx="2158"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03</a:t>
              </a:r>
            </a:p>
          </p:txBody>
        </p:sp>
        <p:cxnSp>
          <p:nvCxnSpPr>
            <p:cNvPr id="38" name="直接连接符 22">
              <a:extLst>
                <a:ext uri="{FF2B5EF4-FFF2-40B4-BE49-F238E27FC236}">
                  <a16:creationId xmlns:a16="http://schemas.microsoft.com/office/drawing/2014/main" id="{962F960E-4276-BC44-8B84-17D03C6230B0}"/>
                </a:ext>
              </a:extLst>
            </p:cNvPr>
            <p:cNvCxnSpPr>
              <a:cxnSpLocks/>
            </p:cNvCxnSpPr>
            <p:nvPr>
              <p:custDataLst>
                <p:tags r:id="rId12"/>
              </p:custDataLst>
            </p:nvPr>
          </p:nvCxnSpPr>
          <p:spPr>
            <a:xfrm>
              <a:off x="4689" y="9343"/>
              <a:ext cx="63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CEE8D0F0-17B9-D749-9365-DD390C8CD2C2}"/>
                </a:ext>
              </a:extLst>
            </p:cNvPr>
            <p:cNvSpPr txBox="1"/>
            <p:nvPr>
              <p:custDataLst>
                <p:tags r:id="rId13"/>
              </p:custDataLst>
            </p:nvPr>
          </p:nvSpPr>
          <p:spPr>
            <a:xfrm>
              <a:off x="13455" y="7114"/>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Future Work</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40" name="文本框 39">
              <a:extLst>
                <a:ext uri="{FF2B5EF4-FFF2-40B4-BE49-F238E27FC236}">
                  <a16:creationId xmlns:a16="http://schemas.microsoft.com/office/drawing/2014/main" id="{CB694E2C-A50D-D34A-8009-36C282E95D5D}"/>
                </a:ext>
              </a:extLst>
            </p:cNvPr>
            <p:cNvSpPr txBox="1"/>
            <p:nvPr>
              <p:custDataLst>
                <p:tags r:id="rId14"/>
              </p:custDataLst>
            </p:nvPr>
          </p:nvSpPr>
          <p:spPr>
            <a:xfrm>
              <a:off x="13455" y="8045"/>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Research and Challengers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41" name="文本框 40">
              <a:extLst>
                <a:ext uri="{FF2B5EF4-FFF2-40B4-BE49-F238E27FC236}">
                  <a16:creationId xmlns:a16="http://schemas.microsoft.com/office/drawing/2014/main" id="{9864CF34-B08A-6043-BE46-BBDAC8B72CD9}"/>
                </a:ext>
              </a:extLst>
            </p:cNvPr>
            <p:cNvSpPr txBox="1"/>
            <p:nvPr>
              <p:custDataLst>
                <p:tags r:id="rId15"/>
              </p:custDataLst>
            </p:nvPr>
          </p:nvSpPr>
          <p:spPr>
            <a:xfrm>
              <a:off x="11438" y="6978"/>
              <a:ext cx="229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04</a:t>
              </a:r>
            </a:p>
          </p:txBody>
        </p:sp>
        <p:cxnSp>
          <p:nvCxnSpPr>
            <p:cNvPr id="42" name="直接连接符 28">
              <a:extLst>
                <a:ext uri="{FF2B5EF4-FFF2-40B4-BE49-F238E27FC236}">
                  <a16:creationId xmlns:a16="http://schemas.microsoft.com/office/drawing/2014/main" id="{60CE2661-3988-FE40-92E6-A494987DFBE2}"/>
                </a:ext>
              </a:extLst>
            </p:cNvPr>
            <p:cNvCxnSpPr/>
            <p:nvPr>
              <p:custDataLst>
                <p:tags r:id="rId16"/>
              </p:custDataLst>
            </p:nvPr>
          </p:nvCxnSpPr>
          <p:spPr>
            <a:xfrm>
              <a:off x="11712" y="9343"/>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F1F3AA3-0FD9-0445-BA8E-AF1AD5D04371}"/>
                </a:ext>
              </a:extLst>
            </p:cNvPr>
            <p:cNvSpPr txBox="1"/>
            <p:nvPr>
              <p:custDataLst>
                <p:tags r:id="rId17"/>
              </p:custDataLst>
            </p:nvPr>
          </p:nvSpPr>
          <p:spPr>
            <a:xfrm>
              <a:off x="9185" y="1667"/>
              <a:ext cx="4527" cy="1115"/>
            </a:xfrm>
            <a:prstGeom prst="rect">
              <a:avLst/>
            </a:prstGeom>
            <a:noFill/>
          </p:spPr>
          <p:txBody>
            <a:bodyPr wrap="square" rtlCol="0" anchor="ctr" anchorCtr="0">
              <a:spAutoFit/>
            </a:bodyPr>
            <a:lstStyle/>
            <a:p>
              <a:pPr algn="ctr" fontAlgn="auto">
                <a:buClrTx/>
                <a:buSzTx/>
                <a:buFontTx/>
              </a:pPr>
              <a:r>
                <a:rPr lang="en-US" altLang="zh-CN"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rPr>
                <a:t>Content</a:t>
              </a:r>
              <a:endParaRPr lang="zh-CN" altLang="en-US"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endParaRPr>
            </a:p>
          </p:txBody>
        </p:sp>
      </p:grpSp>
    </p:spTree>
    <p:extLst>
      <p:ext uri="{BB962C8B-B14F-4D97-AF65-F5344CB8AC3E}">
        <p14:creationId xmlns:p14="http://schemas.microsoft.com/office/powerpoint/2010/main" val="1284849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95422" y="5263660"/>
            <a:ext cx="629005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Introduction</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01</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0ECD460D-F328-984D-B0DD-DA071C2B8233}"/>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616335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4370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Tencent: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3273573" y="1853769"/>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1.3 billion monthly active users</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307985" y="1773796"/>
            <a:ext cx="2965588" cy="799720"/>
            <a:chOff x="0" y="841536"/>
            <a:chExt cx="2965588" cy="799720"/>
          </a:xfrm>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Social media</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3273573" y="329772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Honor of Kings, League of Legends</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307985" y="3217750"/>
            <a:ext cx="2965588" cy="799720"/>
            <a:chOff x="0" y="841536"/>
            <a:chExt cx="2965588" cy="799720"/>
          </a:xfrm>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Gaming</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3273574" y="481631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Epic Games, Spotify, JD.com</a:t>
              </a:r>
              <a:r>
                <a:rPr lang="en-US" sz="1500" dirty="0"/>
                <a:t>,</a:t>
              </a:r>
              <a:r>
                <a:rPr lang="zh-CN" altLang="en-US" sz="1500" dirty="0"/>
                <a:t> </a:t>
              </a:r>
              <a:r>
                <a:rPr lang="en-US" altLang="zh-CN" sz="1500" dirty="0"/>
                <a:t>PDD</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307986" y="4736337"/>
            <a:ext cx="2965588" cy="799720"/>
            <a:chOff x="0" y="841536"/>
            <a:chExt cx="2965588" cy="799720"/>
          </a:xfrm>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Investment</a:t>
              </a:r>
            </a:p>
          </p:txBody>
        </p:sp>
      </p:grpSp>
      <p:pic>
        <p:nvPicPr>
          <p:cNvPr id="1026" name="Picture 2" descr="WeChat | The Hang Seng University of ...">
            <a:extLst>
              <a:ext uri="{FF2B5EF4-FFF2-40B4-BE49-F238E27FC236}">
                <a16:creationId xmlns:a16="http://schemas.microsoft.com/office/drawing/2014/main" id="{1B3DF887-15AD-73E0-9A45-6144757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429" y="1536052"/>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q下载-腾讯qq电脑版官网下载-qq下载安装 ...">
            <a:extLst>
              <a:ext uri="{FF2B5EF4-FFF2-40B4-BE49-F238E27FC236}">
                <a16:creationId xmlns:a16="http://schemas.microsoft.com/office/drawing/2014/main" id="{835F5634-5B58-B7C5-3260-3D4A6373F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781" y="1548104"/>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nor of Kings - VGMdb">
            <a:extLst>
              <a:ext uri="{FF2B5EF4-FFF2-40B4-BE49-F238E27FC236}">
                <a16:creationId xmlns:a16="http://schemas.microsoft.com/office/drawing/2014/main" id="{66B14148-B63E-E223-303A-984686A13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8194" y="2887235"/>
            <a:ext cx="1360440" cy="14607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gue of Legends logo">
            <a:extLst>
              <a:ext uri="{FF2B5EF4-FFF2-40B4-BE49-F238E27FC236}">
                <a16:creationId xmlns:a16="http://schemas.microsoft.com/office/drawing/2014/main" id="{7A5E7634-082F-0CD1-788E-0B19F4EDA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7524" y="3029956"/>
            <a:ext cx="1139972" cy="11399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potify Music - Microsoft Apps">
            <a:extLst>
              <a:ext uri="{FF2B5EF4-FFF2-40B4-BE49-F238E27FC236}">
                <a16:creationId xmlns:a16="http://schemas.microsoft.com/office/drawing/2014/main" id="{E6BE7374-E2A3-6250-BE8C-FD59F9A74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428" y="4566213"/>
            <a:ext cx="1139968" cy="11399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mu (marketplace) - Wikipedia">
            <a:extLst>
              <a:ext uri="{FF2B5EF4-FFF2-40B4-BE49-F238E27FC236}">
                <a16:creationId xmlns:a16="http://schemas.microsoft.com/office/drawing/2014/main" id="{E0CAFC52-231E-02B1-9175-8B2A195653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0372" y="4522834"/>
            <a:ext cx="1103380" cy="11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01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4370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Tencent: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3273573" y="1853769"/>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1.3 billion monthly active users</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307985" y="1773796"/>
            <a:ext cx="2965588" cy="799720"/>
            <a:chOff x="0" y="841536"/>
            <a:chExt cx="2965588" cy="799720"/>
          </a:xfrm>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Social media</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3273573" y="329772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Honor of Kings, League of Legends</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307985" y="3217750"/>
            <a:ext cx="2965588" cy="799720"/>
            <a:chOff x="0" y="841536"/>
            <a:chExt cx="2965588" cy="799720"/>
          </a:xfrm>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Gaming</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3273574" y="481631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Epic Games, Spotify, JD.com</a:t>
              </a:r>
              <a:r>
                <a:rPr lang="en-US" sz="1500" dirty="0"/>
                <a:t>,</a:t>
              </a:r>
              <a:r>
                <a:rPr lang="zh-CN" altLang="en-US" sz="1500" dirty="0"/>
                <a:t> </a:t>
              </a:r>
              <a:r>
                <a:rPr lang="en-US" altLang="zh-CN" sz="1500" dirty="0"/>
                <a:t>PDD</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307986" y="4736337"/>
            <a:ext cx="2965588" cy="799720"/>
            <a:chOff x="0" y="841536"/>
            <a:chExt cx="2965588" cy="799720"/>
          </a:xfrm>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Investment</a:t>
              </a:r>
            </a:p>
          </p:txBody>
        </p:sp>
      </p:grpSp>
      <p:pic>
        <p:nvPicPr>
          <p:cNvPr id="1026" name="Picture 2" descr="WeChat | The Hang Seng University of ...">
            <a:extLst>
              <a:ext uri="{FF2B5EF4-FFF2-40B4-BE49-F238E27FC236}">
                <a16:creationId xmlns:a16="http://schemas.microsoft.com/office/drawing/2014/main" id="{1B3DF887-15AD-73E0-9A45-6144757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429" y="1536052"/>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q下载-腾讯qq电脑版官网下载-qq下载安装 ...">
            <a:extLst>
              <a:ext uri="{FF2B5EF4-FFF2-40B4-BE49-F238E27FC236}">
                <a16:creationId xmlns:a16="http://schemas.microsoft.com/office/drawing/2014/main" id="{835F5634-5B58-B7C5-3260-3D4A6373F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781" y="1548104"/>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nor of Kings - VGMdb">
            <a:extLst>
              <a:ext uri="{FF2B5EF4-FFF2-40B4-BE49-F238E27FC236}">
                <a16:creationId xmlns:a16="http://schemas.microsoft.com/office/drawing/2014/main" id="{66B14148-B63E-E223-303A-984686A13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8194" y="2887235"/>
            <a:ext cx="1360440" cy="14607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gue of Legends logo">
            <a:extLst>
              <a:ext uri="{FF2B5EF4-FFF2-40B4-BE49-F238E27FC236}">
                <a16:creationId xmlns:a16="http://schemas.microsoft.com/office/drawing/2014/main" id="{7A5E7634-082F-0CD1-788E-0B19F4EDA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7524" y="3029956"/>
            <a:ext cx="1139972" cy="11399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potify Music - Microsoft Apps">
            <a:extLst>
              <a:ext uri="{FF2B5EF4-FFF2-40B4-BE49-F238E27FC236}">
                <a16:creationId xmlns:a16="http://schemas.microsoft.com/office/drawing/2014/main" id="{E6BE7374-E2A3-6250-BE8C-FD59F9A74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428" y="4566213"/>
            <a:ext cx="1139968" cy="11399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mu (marketplace) - Wikipedia">
            <a:extLst>
              <a:ext uri="{FF2B5EF4-FFF2-40B4-BE49-F238E27FC236}">
                <a16:creationId xmlns:a16="http://schemas.microsoft.com/office/drawing/2014/main" id="{E0CAFC52-231E-02B1-9175-8B2A195653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0372" y="4522834"/>
            <a:ext cx="1103380" cy="11033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lack Myth: Wukong on Steam">
            <a:extLst>
              <a:ext uri="{FF2B5EF4-FFF2-40B4-BE49-F238E27FC236}">
                <a16:creationId xmlns:a16="http://schemas.microsoft.com/office/drawing/2014/main" id="{36209D08-C73E-2169-2A16-3D2C1E5C86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82948" y="4347984"/>
            <a:ext cx="2890262" cy="1656270"/>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1C827457-422C-C5EA-0B41-BDD4D68CE1F7}"/>
              </a:ext>
            </a:extLst>
          </p:cNvPr>
          <p:cNvSpPr txBox="1"/>
          <p:nvPr/>
        </p:nvSpPr>
        <p:spPr>
          <a:xfrm>
            <a:off x="8354616" y="6129588"/>
            <a:ext cx="4265816" cy="590931"/>
          </a:xfrm>
          <a:prstGeom prst="rect">
            <a:avLst/>
          </a:prstGeom>
          <a:noFill/>
        </p:spPr>
        <p:txBody>
          <a:bodyPr wrap="square">
            <a:spAutoFit/>
          </a:bodyPr>
          <a:lstStyle/>
          <a:p>
            <a:pPr marL="0" lvl="1" algn="l" defTabSz="666750">
              <a:lnSpc>
                <a:spcPct val="90000"/>
              </a:lnSpc>
              <a:spcBef>
                <a:spcPct val="0"/>
              </a:spcBef>
              <a:spcAft>
                <a:spcPct val="15000"/>
              </a:spcAft>
            </a:pPr>
            <a:r>
              <a:rPr lang="en-US" altLang="zh-CN" sz="1800" kern="1200" dirty="0">
                <a:solidFill>
                  <a:srgbClr val="FF0000"/>
                </a:solidFill>
              </a:rPr>
              <a:t>Black Myth: </a:t>
            </a:r>
            <a:r>
              <a:rPr lang="en-US" altLang="zh-CN" sz="1800" kern="1200" dirty="0" err="1">
                <a:solidFill>
                  <a:srgbClr val="FF0000"/>
                </a:solidFill>
              </a:rPr>
              <a:t>Wukong</a:t>
            </a:r>
            <a:br>
              <a:rPr lang="en-US" altLang="zh-CN" sz="1800" kern="1200" dirty="0">
                <a:solidFill>
                  <a:srgbClr val="FF0000"/>
                </a:solidFill>
              </a:rPr>
            </a:br>
            <a:r>
              <a:rPr lang="en-US" altLang="zh-CN" sz="1800" kern="1200" dirty="0">
                <a:solidFill>
                  <a:srgbClr val="FF0000"/>
                </a:solidFill>
              </a:rPr>
              <a:t>Second largest online users in steam</a:t>
            </a:r>
          </a:p>
        </p:txBody>
      </p:sp>
    </p:spTree>
    <p:extLst>
      <p:ext uri="{BB962C8B-B14F-4D97-AF65-F5344CB8AC3E}">
        <p14:creationId xmlns:p14="http://schemas.microsoft.com/office/powerpoint/2010/main" val="44095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4608887" y="1773798"/>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Internal</a:t>
              </a:r>
              <a:r>
                <a:rPr lang="en-US" sz="1500" b="1" dirty="0"/>
                <a:t>: </a:t>
              </a:r>
              <a:r>
                <a:rPr lang="en-US" sz="1500" kern="1200" dirty="0"/>
                <a:t>TDSQL was created when Tencent experienced explosive business growth</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1643299" y="1693825"/>
            <a:ext cx="2965588" cy="799720"/>
            <a:chOff x="0" y="841536"/>
            <a:chExt cx="2965588" cy="799720"/>
          </a:xfrm>
          <a:solidFill>
            <a:schemeClr val="accent5">
              <a:lumMod val="40000"/>
              <a:lumOff val="60000"/>
            </a:schemeClr>
          </a:solidFill>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1 from 2007</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4608887" y="293690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External: </a:t>
              </a:r>
              <a:r>
                <a:rPr lang="en-US" sz="1500" kern="1200" dirty="0"/>
                <a:t>Tencent launched its open platform, and TDSQL expanded its services beyond internal usage to cater to the industry internet</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1643299" y="2856930"/>
            <a:ext cx="2965588" cy="799720"/>
            <a:chOff x="0" y="841536"/>
            <a:chExt cx="2965588" cy="799720"/>
          </a:xfrm>
          <a:solidFill>
            <a:schemeClr val="accent5">
              <a:lumMod val="40000"/>
              <a:lumOff val="60000"/>
            </a:schemeClr>
          </a:solidFill>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2 from 2009</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4608887" y="409467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Financial: </a:t>
              </a:r>
              <a:r>
                <a:rPr lang="en-US" sz="1500" kern="1200" dirty="0"/>
                <a:t>TDSQL entered the third stage by targeting prominent financial clients</a:t>
              </a:r>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1643299" y="4014697"/>
            <a:ext cx="2965588" cy="799720"/>
            <a:chOff x="0" y="841536"/>
            <a:chExt cx="2965588" cy="799720"/>
          </a:xfrm>
          <a:solidFill>
            <a:schemeClr val="accent5">
              <a:lumMod val="40000"/>
              <a:lumOff val="60000"/>
            </a:schemeClr>
          </a:solidFill>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3 from 2014</a:t>
              </a:r>
            </a:p>
          </p:txBody>
        </p:sp>
      </p:grpSp>
      <p:grpSp>
        <p:nvGrpSpPr>
          <p:cNvPr id="35" name="组合 34">
            <a:extLst>
              <a:ext uri="{FF2B5EF4-FFF2-40B4-BE49-F238E27FC236}">
                <a16:creationId xmlns:a16="http://schemas.microsoft.com/office/drawing/2014/main" id="{0BF372CE-8467-4CFF-5A3F-BB1C9C669A49}"/>
              </a:ext>
            </a:extLst>
          </p:cNvPr>
          <p:cNvGrpSpPr/>
          <p:nvPr/>
        </p:nvGrpSpPr>
        <p:grpSpPr>
          <a:xfrm>
            <a:off x="4577657" y="5252437"/>
            <a:ext cx="5272158" cy="639776"/>
            <a:chOff x="2965588" y="921509"/>
            <a:chExt cx="5272158" cy="639776"/>
          </a:xfrm>
        </p:grpSpPr>
        <p:sp>
          <p:nvSpPr>
            <p:cNvPr id="36" name="矩形: 圆顶角 35">
              <a:extLst>
                <a:ext uri="{FF2B5EF4-FFF2-40B4-BE49-F238E27FC236}">
                  <a16:creationId xmlns:a16="http://schemas.microsoft.com/office/drawing/2014/main" id="{A1BF7505-DC33-B74C-CB5B-AF3832203CA2}"/>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7" name="矩形: 圆顶角 4">
              <a:extLst>
                <a:ext uri="{FF2B5EF4-FFF2-40B4-BE49-F238E27FC236}">
                  <a16:creationId xmlns:a16="http://schemas.microsoft.com/office/drawing/2014/main" id="{AE6AE03E-A3A6-10BA-0648-411DE371F669}"/>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S</a:t>
              </a:r>
              <a:r>
                <a:rPr lang="en-US" altLang="zh-CN" sz="1500" b="1" kern="1200" dirty="0"/>
                <a:t>caling: </a:t>
              </a:r>
              <a:r>
                <a:rPr lang="en-US" sz="1500" kern="1200" dirty="0"/>
                <a:t>TDSQL aims to reproduce the current technology to scale to various industries</a:t>
              </a:r>
            </a:p>
          </p:txBody>
        </p:sp>
      </p:grpSp>
      <p:grpSp>
        <p:nvGrpSpPr>
          <p:cNvPr id="38" name="组合 37">
            <a:extLst>
              <a:ext uri="{FF2B5EF4-FFF2-40B4-BE49-F238E27FC236}">
                <a16:creationId xmlns:a16="http://schemas.microsoft.com/office/drawing/2014/main" id="{CDD966A0-09A6-D9E7-0ED4-82E1A1816085}"/>
              </a:ext>
            </a:extLst>
          </p:cNvPr>
          <p:cNvGrpSpPr/>
          <p:nvPr/>
        </p:nvGrpSpPr>
        <p:grpSpPr>
          <a:xfrm>
            <a:off x="1612069" y="5172464"/>
            <a:ext cx="2965588" cy="799720"/>
            <a:chOff x="0" y="841536"/>
            <a:chExt cx="2965588" cy="799720"/>
          </a:xfrm>
          <a:solidFill>
            <a:schemeClr val="accent5">
              <a:lumMod val="40000"/>
              <a:lumOff val="60000"/>
            </a:schemeClr>
          </a:solidFill>
        </p:grpSpPr>
        <p:sp>
          <p:nvSpPr>
            <p:cNvPr id="39" name="矩形: 圆角 38">
              <a:extLst>
                <a:ext uri="{FF2B5EF4-FFF2-40B4-BE49-F238E27FC236}">
                  <a16:creationId xmlns:a16="http://schemas.microsoft.com/office/drawing/2014/main" id="{90C135CD-9C01-C87D-5897-0D6CBADA8079}"/>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40" name="矩形: 圆角 6">
              <a:extLst>
                <a:ext uri="{FF2B5EF4-FFF2-40B4-BE49-F238E27FC236}">
                  <a16:creationId xmlns:a16="http://schemas.microsoft.com/office/drawing/2014/main" id="{0C544958-7A53-3153-4607-277DD623732A}"/>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dirty="0">
                  <a:solidFill>
                    <a:schemeClr val="tx1"/>
                  </a:solidFill>
                </a:rPr>
                <a:t>Phase 4 from 2022</a:t>
              </a:r>
              <a:endParaRPr lang="en-US" sz="2400" kern="1200" dirty="0">
                <a:solidFill>
                  <a:schemeClr val="tx1"/>
                </a:solidFill>
              </a:endParaRPr>
            </a:p>
          </p:txBody>
        </p:sp>
      </p:grpSp>
      <p:sp>
        <p:nvSpPr>
          <p:cNvPr id="3" name="文本框 2">
            <a:extLst>
              <a:ext uri="{FF2B5EF4-FFF2-40B4-BE49-F238E27FC236}">
                <a16:creationId xmlns:a16="http://schemas.microsoft.com/office/drawing/2014/main" id="{0BFE035A-9B84-2F4C-56AB-045E8B35395A}"/>
              </a:ext>
            </a:extLst>
          </p:cNvPr>
          <p:cNvSpPr txBox="1"/>
          <p:nvPr/>
        </p:nvSpPr>
        <p:spPr>
          <a:xfrm>
            <a:off x="5503863" y="926433"/>
            <a:ext cx="3738524" cy="461665"/>
          </a:xfrm>
          <a:prstGeom prst="rect">
            <a:avLst/>
          </a:prstGeom>
          <a:noFill/>
        </p:spPr>
        <p:txBody>
          <a:bodyPr wrap="none" rtlCol="0">
            <a:spAutoFit/>
          </a:bodyPr>
          <a:lstStyle/>
          <a:p>
            <a:r>
              <a:rPr kumimoji="1" lang="en-US" altLang="zh-CN" sz="2400" b="1" u="sng" dirty="0">
                <a:solidFill>
                  <a:srgbClr val="FF0000"/>
                </a:solidFill>
                <a:latin typeface="TencentSans W7" panose="020C04030202040F0204" pitchFamily="34" charset="-122"/>
                <a:ea typeface="TencentSans W7" panose="020C04030202040F0204" pitchFamily="34" charset="-122"/>
              </a:rPr>
              <a:t>T</a:t>
            </a:r>
            <a:r>
              <a:rPr kumimoji="1" lang="en-US" altLang="zh-CN" sz="2400" b="1" dirty="0">
                <a:solidFill>
                  <a:srgbClr val="FF0000"/>
                </a:solidFill>
                <a:latin typeface="TencentSans W7" panose="020C04030202040F0204" pitchFamily="34" charset="-122"/>
                <a:ea typeface="TencentSans W7" panose="020C04030202040F0204" pitchFamily="34" charset="-122"/>
              </a:rPr>
              <a:t>encent </a:t>
            </a:r>
            <a:r>
              <a:rPr kumimoji="1" lang="en-US" altLang="zh-CN" sz="2400" b="1" u="sng" dirty="0">
                <a:solidFill>
                  <a:srgbClr val="FF0000"/>
                </a:solidFill>
                <a:latin typeface="TencentSans W7" panose="020C04030202040F0204" pitchFamily="34" charset="-122"/>
                <a:ea typeface="TencentSans W7" panose="020C04030202040F0204" pitchFamily="34" charset="-122"/>
              </a:rPr>
              <a:t>D</a:t>
            </a:r>
            <a:r>
              <a:rPr kumimoji="1" lang="en-US" altLang="zh-CN" sz="2400" b="1" dirty="0">
                <a:solidFill>
                  <a:srgbClr val="FF0000"/>
                </a:solidFill>
                <a:latin typeface="TencentSans W7" panose="020C04030202040F0204" pitchFamily="34" charset="-122"/>
                <a:ea typeface="TencentSans W7" panose="020C04030202040F0204" pitchFamily="34" charset="-122"/>
              </a:rPr>
              <a:t>istributed SQL</a:t>
            </a:r>
          </a:p>
        </p:txBody>
      </p:sp>
    </p:spTree>
    <p:extLst>
      <p:ext uri="{BB962C8B-B14F-4D97-AF65-F5344CB8AC3E}">
        <p14:creationId xmlns:p14="http://schemas.microsoft.com/office/powerpoint/2010/main" val="35266489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3_1"/>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3_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220"/>
  <p:tag name="KSO_WM_UNIT_ID" val="custom20204220_4*l_h_i*1_3_1"/>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LAYERLEVEL" val="1_1_1"/>
  <p:tag name="KSO_WM_TAG_VERSION" val="1.0"/>
  <p:tag name="KSO_WM_BEAUTIFY_FLAG" val="#wm#"/>
  <p:tag name="KSO_WM_TEMPLATE_CATEGORY" val="custom"/>
  <p:tag name="KSO_WM_TEMPLATE_INDEX" val="20204220"/>
  <p:tag name="KSO_WM_UNIT_ID" val="custom20204220_4*l_h_i*1_3_2"/>
  <p:tag name="KSO_WM_UNIT_LINE_FORE_SCHEMECOLOR_INDEX" val="5"/>
  <p:tag name="KSO_WM_UNIT_LINE_FILL_TYPE" val="2"/>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4_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4_1"/>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220"/>
  <p:tag name="KSO_WM_UNIT_ID" val="custom20204220_4*l_h_i*1_4_1"/>
  <p:tag name="KSO_WM_UNIT_TEXT_FILL_FORE_SCHEMECOLOR_INDEX" val="5"/>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LAYERLEVEL" val="1_1_1"/>
  <p:tag name="KSO_WM_TAG_VERSION" val="1.0"/>
  <p:tag name="KSO_WM_BEAUTIFY_FLAG" val="#wm#"/>
  <p:tag name="KSO_WM_TEMPLATE_CATEGORY" val="custom"/>
  <p:tag name="KSO_WM_TEMPLATE_INDEX" val="20204220"/>
  <p:tag name="KSO_WM_UNIT_ID" val="custom20204220_4*l_h_i*1_4_2"/>
  <p:tag name="KSO_WM_UNIT_LINE_FORE_SCHEMECOLOR_INDEX" val="5"/>
  <p:tag name="KSO_WM_UNIT_LINE_FILL_TYPE" val="2"/>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a"/>
  <p:tag name="KSO_WM_UNIT_INDEX" val="1_1"/>
  <p:tag name="KSO_WM_UNIT_LAYERLEVEL" val="1_1"/>
  <p:tag name="KSO_WM_TAG_VERSION" val="1.0"/>
  <p:tag name="KSO_WM_BEAUTIFY_FLAG" val="#wm#"/>
  <p:tag name="KSO_WM_UNIT_PRESET_TEXT" val="目录"/>
  <p:tag name="KSO_WM_TEMPLATE_CATEGORY" val="custom"/>
  <p:tag name="KSO_WM_TEMPLATE_INDEX" val="20204220"/>
  <p:tag name="KSO_WM_UNIT_ID" val="custom20204220_4*l_a*1_1"/>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1_1"/>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1_1"/>
  <p:tag name="KSO_WM_UNIT_TEXT_FILL_FORE_SCHEMECOLOR_INDEX" val="13"/>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220"/>
  <p:tag name="KSO_WM_UNIT_ID" val="custom20204220_4*l_h_i*1_1_1"/>
  <p:tag name="KSO_WM_UNIT_TEXT_FILL_FORE_SCHEMECOLOR_INDEX" val="5"/>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LAYERLEVEL" val="1_1_1"/>
  <p:tag name="KSO_WM_TAG_VERSION" val="1.0"/>
  <p:tag name="KSO_WM_BEAUTIFY_FLAG" val="#wm#"/>
  <p:tag name="KSO_WM_TEMPLATE_CATEGORY" val="custom"/>
  <p:tag name="KSO_WM_TEMPLATE_INDEX" val="20204220"/>
  <p:tag name="KSO_WM_UNIT_ID" val="custom20204220_4*l_h_i*1_1_2"/>
  <p:tag name="KSO_WM_UNIT_LINE_FORE_SCHEMECOLOR_INDEX" val="5"/>
  <p:tag name="KSO_WM_UNIT_LINE_FILL_TYPE" val="2"/>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2_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2_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220"/>
  <p:tag name="KSO_WM_UNIT_ID" val="custom20204220_4*l_h_i*1_2_1"/>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LAYERLEVEL" val="1_1_1"/>
  <p:tag name="KSO_WM_TAG_VERSION" val="1.0"/>
  <p:tag name="KSO_WM_BEAUTIFY_FLAG" val="#wm#"/>
  <p:tag name="KSO_WM_TEMPLATE_CATEGORY" val="custom"/>
  <p:tag name="KSO_WM_TEMPLATE_INDEX" val="20204220"/>
  <p:tag name="KSO_WM_UNIT_ID" val="custom20204220_4*l_h_i*1_2_2"/>
  <p:tag name="KSO_WM_UNIT_LINE_FORE_SCHEMECOLOR_INDEX" val="5"/>
  <p:tag name="KSO_WM_UNIT_LINE_FILL_TYPE" val="2"/>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lumMod val="20000"/>
            <a:lumOff val="80000"/>
            <a:alpha val="37000"/>
          </a:schemeClr>
        </a:solidFill>
        <a:ln w="9525" cap="flat" cmpd="sng" algn="ctr">
          <a:noFill/>
          <a:prstDash val="solid"/>
          <a:round/>
          <a:headEnd type="none" w="med" len="med"/>
          <a:tailEnd type="none" w="med" len="med"/>
        </a:ln>
      </a:spPr>
      <a:bodyPr anchor="ctr"/>
      <a:lstStyle>
        <a:defPPr algn="ctr">
          <a:buFont typeface="Arial" panose="020B0604020202020204" pitchFamily="34" charset="0"/>
          <a:buNone/>
          <a:defRPr dirty="0">
            <a:latin typeface="Microsoft YaHei Light" panose="020B0502040204020203" pitchFamily="34" charset="-122"/>
            <a:ea typeface="Microsoft YaHei Light" panose="020B0502040204020203" pitchFamily="34" charset="-122"/>
          </a:defRPr>
        </a:defPPr>
      </a:lstStyle>
    </a:spDef>
  </a:objectDefaults>
  <a:extraClrSchemeLst/>
  <a:extLst>
    <a:ext uri="{05A4C25C-085E-4340-85A3-A5531E510DB2}">
      <thm15:themeFamily xmlns:thm15="http://schemas.microsoft.com/office/thememl/2012/main" name="海量计费场景验证" id="{DC4EDE8D-43AB-9944-9592-58CC6B51CDE5}" vid="{82269547-82A0-6948-9A0F-F1F243CD961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70114</TotalTime>
  <Words>2077</Words>
  <Application>Microsoft Office PowerPoint</Application>
  <PresentationFormat>宽屏</PresentationFormat>
  <Paragraphs>493</Paragraphs>
  <Slides>39</Slides>
  <Notes>38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39</vt:i4>
      </vt:variant>
    </vt:vector>
  </HeadingPairs>
  <TitlesOfParts>
    <vt:vector size="55" baseType="lpstr">
      <vt:lpstr>-apple-system</vt:lpstr>
      <vt:lpstr>DIN Alternate</vt:lpstr>
      <vt:lpstr>FontName</vt:lpstr>
      <vt:lpstr>Microsoft YaHei Light</vt:lpstr>
      <vt:lpstr>PingFang SC</vt:lpstr>
      <vt:lpstr>Source Han Sans SC Medium</vt:lpstr>
      <vt:lpstr>TencentSans W7</vt:lpstr>
      <vt:lpstr>DengXian</vt:lpstr>
      <vt:lpstr>DengXian</vt:lpstr>
      <vt:lpstr>DengXian Light</vt:lpstr>
      <vt:lpstr>腾讯体 W7</vt:lpstr>
      <vt:lpstr>微软雅黑</vt:lpstr>
      <vt:lpstr>微软雅黑</vt:lpstr>
      <vt:lpstr>Arial</vt:lpstr>
      <vt:lpstr>Corbel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海量计费</dc:title>
  <dc:creator>Microsoft Office 用户</dc:creator>
  <cp:lastModifiedBy>axingguchen(陈育兴)</cp:lastModifiedBy>
  <cp:revision>618</cp:revision>
  <dcterms:created xsi:type="dcterms:W3CDTF">2020-03-06T02:36:03Z</dcterms:created>
  <dcterms:modified xsi:type="dcterms:W3CDTF">2024-08-26T15:56:39Z</dcterms:modified>
</cp:coreProperties>
</file>